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</p:sldIdLst>
  <p:sldSz cy="6858000" cx="9144000"/>
  <p:notesSz cx="9144000" cy="6858000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tableStyles" Target="tableStyle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15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15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15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15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4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9145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9146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9147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1049148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lstStyle>
            <a:lvl1pPr>
              <a:defRPr b="1" sz="400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1048593" name="Holder 3"/>
          <p:cNvSpPr>
            <a:spLocks noGrp="1"/>
          </p:cNvSpPr>
          <p:nvPr>
            <p:ph type="body" idx="1"/>
          </p:nvPr>
        </p:nvSpPr>
        <p:spPr/>
        <p:txBody>
          <a:bodyPr bIns="0" lIns="0" rIns="0" tIns="0"/>
          <a:lstStyle>
            <a:lvl1pPr>
              <a:defRPr b="1" sz="250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1048594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95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1048596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8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lstStyle>
            <a:lvl1pPr>
              <a:defRPr b="1" sz="400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1049139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9140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9141" name="Holder 5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9142" name="Holder 6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1049143" name="Holder 7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lstStyle>
            <a:lvl1pPr>
              <a:defRPr b="1" sz="400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1048583" name="Holder 3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84" name="Holder 4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1048585" name="Holder 5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5" name="Holder 2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9136" name="Holder 3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1049137" name="Holder 4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bg object 16"/>
          <p:cNvSpPr/>
          <p:nvPr/>
        </p:nvSpPr>
        <p:spPr>
          <a:xfrm>
            <a:off x="0" y="0"/>
            <a:ext cx="9144000" cy="6858000"/>
          </a:xfrm>
          <a:prstGeom prst="rect"/>
          <a:blipFill>
            <a:blip xmlns:r="http://schemas.openxmlformats.org/officeDocument/2006/relationships" r:embed="rId6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577" name="Holder 2"/>
          <p:cNvSpPr>
            <a:spLocks noGrp="1"/>
          </p:cNvSpPr>
          <p:nvPr>
            <p:ph type="title"/>
          </p:nvPr>
        </p:nvSpPr>
        <p:spPr>
          <a:xfrm>
            <a:off x="896467" y="158623"/>
            <a:ext cx="7351064" cy="124460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1" sz="400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1048578" name="Holder 3"/>
          <p:cNvSpPr>
            <a:spLocks noGrp="1"/>
          </p:cNvSpPr>
          <p:nvPr>
            <p:ph type="body" idx="1"/>
          </p:nvPr>
        </p:nvSpPr>
        <p:spPr>
          <a:xfrm>
            <a:off x="535940" y="1535937"/>
            <a:ext cx="8075295" cy="170180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1" sz="250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1048579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80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1048581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slideLayout" Target="../slideLayouts/slideLayout4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5.png"/><Relationship Id="rId3" Type="http://schemas.openxmlformats.org/officeDocument/2006/relationships/image" Target="../media/image26.jpeg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Relationship Id="rId29" Type="http://schemas.openxmlformats.org/officeDocument/2006/relationships/image" Target="../media/image57.png"/><Relationship Id="rId30" Type="http://schemas.openxmlformats.org/officeDocument/2006/relationships/image" Target="../media/image58.png"/><Relationship Id="rId31" Type="http://schemas.openxmlformats.org/officeDocument/2006/relationships/image" Target="../media/image59.png"/><Relationship Id="rId32" Type="http://schemas.openxmlformats.org/officeDocument/2006/relationships/image" Target="../media/image60.png"/><Relationship Id="rId33" Type="http://schemas.openxmlformats.org/officeDocument/2006/relationships/image" Target="../media/image61.png"/><Relationship Id="rId34" Type="http://schemas.openxmlformats.org/officeDocument/2006/relationships/image" Target="../media/image62.png"/><Relationship Id="rId35" Type="http://schemas.openxmlformats.org/officeDocument/2006/relationships/image" Target="../media/image63.png"/><Relationship Id="rId36" Type="http://schemas.openxmlformats.org/officeDocument/2006/relationships/image" Target="../media/image64.png"/><Relationship Id="rId37" Type="http://schemas.openxmlformats.org/officeDocument/2006/relationships/image" Target="../media/image65.png"/><Relationship Id="rId38" Type="http://schemas.openxmlformats.org/officeDocument/2006/relationships/image" Target="../media/image66.png"/><Relationship Id="rId39" Type="http://schemas.openxmlformats.org/officeDocument/2006/relationships/image" Target="../media/image67.png"/><Relationship Id="rId40" Type="http://schemas.openxmlformats.org/officeDocument/2006/relationships/image" Target="../media/image68.png"/><Relationship Id="rId41" Type="http://schemas.openxmlformats.org/officeDocument/2006/relationships/image" Target="../media/image69.png"/><Relationship Id="rId42" Type="http://schemas.openxmlformats.org/officeDocument/2006/relationships/image" Target="../media/image70.png"/><Relationship Id="rId43" Type="http://schemas.openxmlformats.org/officeDocument/2006/relationships/image" Target="../media/image71.png"/><Relationship Id="rId44" Type="http://schemas.openxmlformats.org/officeDocument/2006/relationships/image" Target="../media/image72.png"/><Relationship Id="rId45" Type="http://schemas.openxmlformats.org/officeDocument/2006/relationships/image" Target="../media/image73.png"/><Relationship Id="rId46" Type="http://schemas.openxmlformats.org/officeDocument/2006/relationships/image" Target="../media/image74.png"/><Relationship Id="rId47" Type="http://schemas.openxmlformats.org/officeDocument/2006/relationships/image" Target="../media/image75.png"/><Relationship Id="rId48" Type="http://schemas.openxmlformats.org/officeDocument/2006/relationships/image" Target="../media/image76.png"/><Relationship Id="rId49" Type="http://schemas.openxmlformats.org/officeDocument/2006/relationships/image" Target="../media/image77.png"/><Relationship Id="rId50" Type="http://schemas.openxmlformats.org/officeDocument/2006/relationships/image" Target="../media/image78.png"/><Relationship Id="rId51" Type="http://schemas.openxmlformats.org/officeDocument/2006/relationships/image" Target="../media/image79.png"/><Relationship Id="rId52" Type="http://schemas.openxmlformats.org/officeDocument/2006/relationships/image" Target="../media/image80.png"/><Relationship Id="rId53" Type="http://schemas.openxmlformats.org/officeDocument/2006/relationships/image" Target="../media/image81.png"/><Relationship Id="rId54" Type="http://schemas.openxmlformats.org/officeDocument/2006/relationships/image" Target="../media/image82.png"/><Relationship Id="rId55" Type="http://schemas.openxmlformats.org/officeDocument/2006/relationships/image" Target="../media/image83.png"/><Relationship Id="rId56" Type="http://schemas.openxmlformats.org/officeDocument/2006/relationships/image" Target="../media/image84.png"/><Relationship Id="rId57" Type="http://schemas.openxmlformats.org/officeDocument/2006/relationships/image" Target="../media/image85.png"/><Relationship Id="rId58" Type="http://schemas.openxmlformats.org/officeDocument/2006/relationships/image" Target="../media/image86.png"/><Relationship Id="rId59" Type="http://schemas.openxmlformats.org/officeDocument/2006/relationships/image" Target="../media/image87.png"/><Relationship Id="rId60" Type="http://schemas.openxmlformats.org/officeDocument/2006/relationships/image" Target="../media/image88.png"/><Relationship Id="rId61" Type="http://schemas.openxmlformats.org/officeDocument/2006/relationships/image" Target="../media/image89.png"/><Relationship Id="rId62" Type="http://schemas.openxmlformats.org/officeDocument/2006/relationships/image" Target="../media/image90.png"/><Relationship Id="rId63" Type="http://schemas.openxmlformats.org/officeDocument/2006/relationships/image" Target="../media/image91.png"/><Relationship Id="rId64" Type="http://schemas.openxmlformats.org/officeDocument/2006/relationships/image" Target="../media/image92.png"/><Relationship Id="rId65" Type="http://schemas.openxmlformats.org/officeDocument/2006/relationships/image" Target="../media/image93.png"/><Relationship Id="rId66" Type="http://schemas.openxmlformats.org/officeDocument/2006/relationships/image" Target="../media/image94.png"/><Relationship Id="rId67" Type="http://schemas.openxmlformats.org/officeDocument/2006/relationships/image" Target="../media/image95.png"/><Relationship Id="rId68" Type="http://schemas.openxmlformats.org/officeDocument/2006/relationships/image" Target="../media/image96.png"/><Relationship Id="rId69" Type="http://schemas.openxmlformats.org/officeDocument/2006/relationships/image" Target="../media/image97.png"/><Relationship Id="rId70" Type="http://schemas.openxmlformats.org/officeDocument/2006/relationships/image" Target="../media/image98.png"/><Relationship Id="rId71" Type="http://schemas.openxmlformats.org/officeDocument/2006/relationships/image" Target="../media/image99.png"/><Relationship Id="rId72" Type="http://schemas.openxmlformats.org/officeDocument/2006/relationships/image" Target="../media/image100.png"/><Relationship Id="rId73" Type="http://schemas.openxmlformats.org/officeDocument/2006/relationships/image" Target="../media/image101.png"/><Relationship Id="rId74" Type="http://schemas.openxmlformats.org/officeDocument/2006/relationships/image" Target="../media/image102.png"/><Relationship Id="rId75" Type="http://schemas.openxmlformats.org/officeDocument/2006/relationships/image" Target="../media/image103.png"/><Relationship Id="rId76" Type="http://schemas.openxmlformats.org/officeDocument/2006/relationships/image" Target="../media/image104.png"/><Relationship Id="rId77" Type="http://schemas.openxmlformats.org/officeDocument/2006/relationships/image" Target="../media/image105.png"/><Relationship Id="rId78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106.png"/><Relationship Id="rId3" Type="http://schemas.openxmlformats.org/officeDocument/2006/relationships/image" Target="../media/image107.jpeg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10.png"/><Relationship Id="rId3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jpeg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jpeg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17.png"/><Relationship Id="rId3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jpeg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jpeg"/><Relationship Id="rId3" Type="http://schemas.openxmlformats.org/officeDocument/2006/relationships/image" Target="../media/image124.png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jpeg"/><Relationship Id="rId4" Type="http://schemas.openxmlformats.org/officeDocument/2006/relationships/slideLayout" Target="../slideLayouts/slideLayout4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30.png"/><Relationship Id="rId3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25.png"/><Relationship Id="rId3" Type="http://schemas.openxmlformats.org/officeDocument/2006/relationships/image" Target="../media/image132.jpeg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33.png"/><Relationship Id="rId3" Type="http://schemas.openxmlformats.org/officeDocument/2006/relationships/slideLayout" Target="../slideLayouts/slideLayout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jpeg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2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slideLayout" Target="../slideLayouts/slideLayout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jpeg"/><Relationship Id="rId4" Type="http://schemas.openxmlformats.org/officeDocument/2006/relationships/slideLayout" Target="../slideLayouts/slideLayout4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8.png"/><Relationship Id="rId3" Type="http://schemas.openxmlformats.org/officeDocument/2006/relationships/image" Target="../media/image149.jpeg"/><Relationship Id="rId4" Type="http://schemas.openxmlformats.org/officeDocument/2006/relationships/slideLayout" Target="../slideLayouts/slideLayout4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slideLayout" Target="../slideLayouts/slideLayout2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4.png"/><Relationship Id="rId3" Type="http://schemas.openxmlformats.org/officeDocument/2006/relationships/image" Target="../media/image155.jpeg"/><Relationship Id="rId4" Type="http://schemas.openxmlformats.org/officeDocument/2006/relationships/slideLayout" Target="../slideLayouts/slideLayout4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6.png"/><Relationship Id="rId3" Type="http://schemas.openxmlformats.org/officeDocument/2006/relationships/image" Target="../media/image157.jpe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slideLayout" Target="../slideLayouts/slideLayout2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60.png"/><Relationship Id="rId3" Type="http://schemas.openxmlformats.org/officeDocument/2006/relationships/slideLayout" Target="../slideLayouts/slideLayout2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61.png"/><Relationship Id="rId3" Type="http://schemas.openxmlformats.org/officeDocument/2006/relationships/slideLayout" Target="../slideLayouts/slideLayout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19.png"/><Relationship Id="rId3" Type="http://schemas.openxmlformats.org/officeDocument/2006/relationships/image" Target="../media/image163.jpeg"/><Relationship Id="rId4" Type="http://schemas.openxmlformats.org/officeDocument/2006/relationships/slideLayout" Target="../slideLayouts/slideLayout4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4.png"/><Relationship Id="rId3" Type="http://schemas.openxmlformats.org/officeDocument/2006/relationships/image" Target="../media/image165.jpeg"/><Relationship Id="rId4" Type="http://schemas.openxmlformats.org/officeDocument/2006/relationships/slideLayout" Target="../slideLayouts/slideLayout4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6.png"/><Relationship Id="rId3" Type="http://schemas.openxmlformats.org/officeDocument/2006/relationships/image" Target="../media/image167.jpeg"/><Relationship Id="rId4" Type="http://schemas.openxmlformats.org/officeDocument/2006/relationships/slideLayout" Target="../slideLayouts/slideLayout4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slideLayout" Target="../slideLayouts/slideLayout2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slideLayout" Target="../slideLayouts/slideLayout4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73.png"/><Relationship Id="rId3" Type="http://schemas.openxmlformats.org/officeDocument/2006/relationships/slideLayout" Target="../slideLayouts/slideLayout2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37.png"/><Relationship Id="rId3" Type="http://schemas.openxmlformats.org/officeDocument/2006/relationships/image" Target="../media/image175.jpe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image" Target="../media/image177.png"/><Relationship Id="rId3" Type="http://schemas.openxmlformats.org/officeDocument/2006/relationships/image" Target="../media/image178.jpeg"/><Relationship Id="rId4" Type="http://schemas.openxmlformats.org/officeDocument/2006/relationships/slideLayout" Target="../slideLayouts/slideLayout4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79.png"/><Relationship Id="rId3" Type="http://schemas.openxmlformats.org/officeDocument/2006/relationships/slideLayout" Target="../slideLayouts/slideLayout2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image" Target="../media/image182.jpeg"/><Relationship Id="rId4" Type="http://schemas.openxmlformats.org/officeDocument/2006/relationships/slideLayout" Target="../slideLayouts/slideLayout4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3.png"/><Relationship Id="rId3" Type="http://schemas.openxmlformats.org/officeDocument/2006/relationships/image" Target="../media/image184.jpeg"/><Relationship Id="rId4" Type="http://schemas.openxmlformats.org/officeDocument/2006/relationships/image" Target="../media/image185.png"/><Relationship Id="rId5" Type="http://schemas.openxmlformats.org/officeDocument/2006/relationships/image" Target="../media/image186.jpeg"/><Relationship Id="rId6" Type="http://schemas.openxmlformats.org/officeDocument/2006/relationships/slideLayout" Target="../slideLayouts/slideLayout4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image" Target="../media/image188.png"/><Relationship Id="rId3" Type="http://schemas.openxmlformats.org/officeDocument/2006/relationships/image" Target="../media/image189.jpeg"/><Relationship Id="rId4" Type="http://schemas.openxmlformats.org/officeDocument/2006/relationships/slideLayout" Target="../slideLayouts/slideLayout4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image" Target="../media/image190.png"/><Relationship Id="rId3" Type="http://schemas.openxmlformats.org/officeDocument/2006/relationships/image" Target="../media/image191.jpeg"/><Relationship Id="rId4" Type="http://schemas.openxmlformats.org/officeDocument/2006/relationships/slideLayout" Target="../slideLayouts/slideLayout4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image" Target="../media/image193.png"/><Relationship Id="rId3" Type="http://schemas.openxmlformats.org/officeDocument/2006/relationships/slideLayout" Target="../slideLayouts/slideLayout2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94.png"/><Relationship Id="rId3" Type="http://schemas.openxmlformats.org/officeDocument/2006/relationships/slideLayout" Target="../slideLayouts/slideLayout2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image" Target="../media/image196.png"/><Relationship Id="rId3" Type="http://schemas.openxmlformats.org/officeDocument/2006/relationships/image" Target="../media/image132.jpeg"/><Relationship Id="rId4" Type="http://schemas.openxmlformats.org/officeDocument/2006/relationships/slideLayout" Target="../slideLayouts/slideLayout4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image" Target="../media/image199.jpe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image" Target="../media/image201.png"/><Relationship Id="rId3" Type="http://schemas.openxmlformats.org/officeDocument/2006/relationships/slideLayout" Target="../slideLayouts/slideLayout2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image" Target="../media/image203.png"/><Relationship Id="rId3" Type="http://schemas.openxmlformats.org/officeDocument/2006/relationships/image" Target="../media/image30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Relationship Id="rId24" Type="http://schemas.openxmlformats.org/officeDocument/2006/relationships/image" Target="../media/image224.png"/><Relationship Id="rId25" Type="http://schemas.openxmlformats.org/officeDocument/2006/relationships/image" Target="../media/image225.png"/><Relationship Id="rId26" Type="http://schemas.openxmlformats.org/officeDocument/2006/relationships/image" Target="../media/image226.png"/><Relationship Id="rId27" Type="http://schemas.openxmlformats.org/officeDocument/2006/relationships/image" Target="../media/image227.png"/><Relationship Id="rId28" Type="http://schemas.openxmlformats.org/officeDocument/2006/relationships/image" Target="../media/image228.png"/><Relationship Id="rId29" Type="http://schemas.openxmlformats.org/officeDocument/2006/relationships/image" Target="../media/image229.png"/><Relationship Id="rId30" Type="http://schemas.openxmlformats.org/officeDocument/2006/relationships/image" Target="../media/image230.png"/><Relationship Id="rId31" Type="http://schemas.openxmlformats.org/officeDocument/2006/relationships/image" Target="../media/image231.png"/><Relationship Id="rId32" Type="http://schemas.openxmlformats.org/officeDocument/2006/relationships/image" Target="../media/image232.png"/><Relationship Id="rId33" Type="http://schemas.openxmlformats.org/officeDocument/2006/relationships/image" Target="../media/image72.png"/><Relationship Id="rId34" Type="http://schemas.openxmlformats.org/officeDocument/2006/relationships/image" Target="../media/image233.png"/><Relationship Id="rId35" Type="http://schemas.openxmlformats.org/officeDocument/2006/relationships/image" Target="../media/image234.png"/><Relationship Id="rId36" Type="http://schemas.openxmlformats.org/officeDocument/2006/relationships/image" Target="../media/image235.png"/><Relationship Id="rId37" Type="http://schemas.openxmlformats.org/officeDocument/2006/relationships/image" Target="../media/image236.png"/><Relationship Id="rId38" Type="http://schemas.openxmlformats.org/officeDocument/2006/relationships/image" Target="../media/image237.png"/><Relationship Id="rId39" Type="http://schemas.openxmlformats.org/officeDocument/2006/relationships/image" Target="../media/image238.png"/><Relationship Id="rId40" Type="http://schemas.openxmlformats.org/officeDocument/2006/relationships/image" Target="../media/image92.png"/><Relationship Id="rId41" Type="http://schemas.openxmlformats.org/officeDocument/2006/relationships/image" Target="../media/image239.png"/><Relationship Id="rId42" Type="http://schemas.openxmlformats.org/officeDocument/2006/relationships/image" Target="../media/image240.png"/><Relationship Id="rId43" Type="http://schemas.openxmlformats.org/officeDocument/2006/relationships/image" Target="../media/image241.png"/><Relationship Id="rId44" Type="http://schemas.openxmlformats.org/officeDocument/2006/relationships/image" Target="../media/image242.png"/><Relationship Id="rId45" Type="http://schemas.openxmlformats.org/officeDocument/2006/relationships/image" Target="../media/image243.png"/><Relationship Id="rId46" Type="http://schemas.openxmlformats.org/officeDocument/2006/relationships/image" Target="../media/image244.png"/><Relationship Id="rId47" Type="http://schemas.openxmlformats.org/officeDocument/2006/relationships/image" Target="../media/image245.png"/><Relationship Id="rId48" Type="http://schemas.openxmlformats.org/officeDocument/2006/relationships/image" Target="../media/image246.png"/><Relationship Id="rId49" Type="http://schemas.openxmlformats.org/officeDocument/2006/relationships/image" Target="../media/image247.png"/><Relationship Id="rId50" Type="http://schemas.openxmlformats.org/officeDocument/2006/relationships/image" Target="../media/image248.png"/><Relationship Id="rId51" Type="http://schemas.openxmlformats.org/officeDocument/2006/relationships/image" Target="../media/image249.png"/><Relationship Id="rId52" Type="http://schemas.openxmlformats.org/officeDocument/2006/relationships/image" Target="../media/image250.png"/><Relationship Id="rId53" Type="http://schemas.openxmlformats.org/officeDocument/2006/relationships/image" Target="../media/image251.png"/><Relationship Id="rId54" Type="http://schemas.openxmlformats.org/officeDocument/2006/relationships/image" Target="../media/image252.png"/><Relationship Id="rId55" Type="http://schemas.openxmlformats.org/officeDocument/2006/relationships/image" Target="../media/image253.png"/><Relationship Id="rId56" Type="http://schemas.openxmlformats.org/officeDocument/2006/relationships/image" Target="../media/image254.png"/><Relationship Id="rId57" Type="http://schemas.openxmlformats.org/officeDocument/2006/relationships/image" Target="../media/image255.png"/><Relationship Id="rId58" Type="http://schemas.openxmlformats.org/officeDocument/2006/relationships/image" Target="../media/image256.png"/><Relationship Id="rId59" Type="http://schemas.openxmlformats.org/officeDocument/2006/relationships/image" Target="../media/image257.png"/><Relationship Id="rId60" Type="http://schemas.openxmlformats.org/officeDocument/2006/relationships/image" Target="../media/image258.png"/><Relationship Id="rId61" Type="http://schemas.openxmlformats.org/officeDocument/2006/relationships/image" Target="../media/image259.png"/><Relationship Id="rId62" Type="http://schemas.openxmlformats.org/officeDocument/2006/relationships/image" Target="../media/image260.png"/><Relationship Id="rId63" Type="http://schemas.openxmlformats.org/officeDocument/2006/relationships/image" Target="../media/image261.png"/><Relationship Id="rId64" Type="http://schemas.openxmlformats.org/officeDocument/2006/relationships/image" Target="../media/image262.png"/><Relationship Id="rId65" Type="http://schemas.openxmlformats.org/officeDocument/2006/relationships/image" Target="../media/image263.png"/><Relationship Id="rId66" Type="http://schemas.openxmlformats.org/officeDocument/2006/relationships/image" Target="../media/image264.png"/><Relationship Id="rId67" Type="http://schemas.openxmlformats.org/officeDocument/2006/relationships/image" Target="../media/image265.png"/><Relationship Id="rId68" Type="http://schemas.openxmlformats.org/officeDocument/2006/relationships/image" Target="../media/image266.png"/><Relationship Id="rId69" Type="http://schemas.openxmlformats.org/officeDocument/2006/relationships/image" Target="../media/image267.png"/><Relationship Id="rId70" Type="http://schemas.openxmlformats.org/officeDocument/2006/relationships/image" Target="../media/image268.png"/><Relationship Id="rId71" Type="http://schemas.openxmlformats.org/officeDocument/2006/relationships/image" Target="../media/image269.png"/><Relationship Id="rId72" Type="http://schemas.openxmlformats.org/officeDocument/2006/relationships/image" Target="../media/image270.png"/><Relationship Id="rId73" Type="http://schemas.openxmlformats.org/officeDocument/2006/relationships/slideLayout" Target="../slideLayouts/slideLayout2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271.png"/><Relationship Id="rId2" Type="http://schemas.openxmlformats.org/officeDocument/2006/relationships/image" Target="../media/image272.png"/><Relationship Id="rId3" Type="http://schemas.openxmlformats.org/officeDocument/2006/relationships/slideLayout" Target="../slideLayouts/slideLayout2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271.png"/><Relationship Id="rId2" Type="http://schemas.openxmlformats.org/officeDocument/2006/relationships/image" Target="../media/image273.png"/><Relationship Id="rId3" Type="http://schemas.openxmlformats.org/officeDocument/2006/relationships/slideLayout" Target="../slideLayouts/slideLayout2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image" Target="../media/image203.png"/><Relationship Id="rId3" Type="http://schemas.openxmlformats.org/officeDocument/2006/relationships/image" Target="../media/image30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48.png"/><Relationship Id="rId14" Type="http://schemas.openxmlformats.org/officeDocument/2006/relationships/image" Target="../media/image249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Relationship Id="rId23" Type="http://schemas.openxmlformats.org/officeDocument/2006/relationships/image" Target="../media/image291.png"/><Relationship Id="rId24" Type="http://schemas.openxmlformats.org/officeDocument/2006/relationships/image" Target="../media/image292.png"/><Relationship Id="rId25" Type="http://schemas.openxmlformats.org/officeDocument/2006/relationships/image" Target="../media/image293.png"/><Relationship Id="rId26" Type="http://schemas.openxmlformats.org/officeDocument/2006/relationships/image" Target="../media/image294.png"/><Relationship Id="rId27" Type="http://schemas.openxmlformats.org/officeDocument/2006/relationships/image" Target="../media/image295.png"/><Relationship Id="rId28" Type="http://schemas.openxmlformats.org/officeDocument/2006/relationships/image" Target="../media/image296.png"/><Relationship Id="rId29" Type="http://schemas.openxmlformats.org/officeDocument/2006/relationships/image" Target="../media/image297.png"/><Relationship Id="rId30" Type="http://schemas.openxmlformats.org/officeDocument/2006/relationships/image" Target="../media/image72.png"/><Relationship Id="rId31" Type="http://schemas.openxmlformats.org/officeDocument/2006/relationships/image" Target="../media/image298.png"/><Relationship Id="rId32" Type="http://schemas.openxmlformats.org/officeDocument/2006/relationships/image" Target="../media/image299.png"/><Relationship Id="rId33" Type="http://schemas.openxmlformats.org/officeDocument/2006/relationships/image" Target="../media/image300.png"/><Relationship Id="rId34" Type="http://schemas.openxmlformats.org/officeDocument/2006/relationships/image" Target="../media/image301.png"/><Relationship Id="rId35" Type="http://schemas.openxmlformats.org/officeDocument/2006/relationships/image" Target="../media/image302.png"/><Relationship Id="rId36" Type="http://schemas.openxmlformats.org/officeDocument/2006/relationships/image" Target="../media/image36.png"/><Relationship Id="rId37" Type="http://schemas.openxmlformats.org/officeDocument/2006/relationships/image" Target="../media/image303.png"/><Relationship Id="rId38" Type="http://schemas.openxmlformats.org/officeDocument/2006/relationships/image" Target="../media/image304.png"/><Relationship Id="rId39" Type="http://schemas.openxmlformats.org/officeDocument/2006/relationships/image" Target="../media/image305.png"/><Relationship Id="rId40" Type="http://schemas.openxmlformats.org/officeDocument/2006/relationships/image" Target="../media/image306.png"/><Relationship Id="rId41" Type="http://schemas.openxmlformats.org/officeDocument/2006/relationships/image" Target="../media/image307.png"/><Relationship Id="rId42" Type="http://schemas.openxmlformats.org/officeDocument/2006/relationships/image" Target="../media/image308.png"/><Relationship Id="rId43" Type="http://schemas.openxmlformats.org/officeDocument/2006/relationships/image" Target="../media/image309.png"/><Relationship Id="rId44" Type="http://schemas.openxmlformats.org/officeDocument/2006/relationships/image" Target="../media/image215.png"/><Relationship Id="rId45" Type="http://schemas.openxmlformats.org/officeDocument/2006/relationships/image" Target="../media/image310.png"/><Relationship Id="rId46" Type="http://schemas.openxmlformats.org/officeDocument/2006/relationships/image" Target="../media/image311.png"/><Relationship Id="rId47" Type="http://schemas.openxmlformats.org/officeDocument/2006/relationships/image" Target="../media/image312.png"/><Relationship Id="rId48" Type="http://schemas.openxmlformats.org/officeDocument/2006/relationships/image" Target="../media/image313.png"/><Relationship Id="rId49" Type="http://schemas.openxmlformats.org/officeDocument/2006/relationships/image" Target="../media/image229.png"/><Relationship Id="rId50" Type="http://schemas.openxmlformats.org/officeDocument/2006/relationships/image" Target="../media/image314.png"/><Relationship Id="rId51" Type="http://schemas.openxmlformats.org/officeDocument/2006/relationships/image" Target="../media/image315.png"/><Relationship Id="rId52" Type="http://schemas.openxmlformats.org/officeDocument/2006/relationships/image" Target="../media/image316.png"/><Relationship Id="rId53" Type="http://schemas.openxmlformats.org/officeDocument/2006/relationships/image" Target="../media/image317.png"/><Relationship Id="rId54" Type="http://schemas.openxmlformats.org/officeDocument/2006/relationships/image" Target="../media/image318.png"/><Relationship Id="rId55" Type="http://schemas.openxmlformats.org/officeDocument/2006/relationships/image" Target="../media/image319.png"/><Relationship Id="rId56" Type="http://schemas.openxmlformats.org/officeDocument/2006/relationships/image" Target="../media/image230.png"/><Relationship Id="rId57" Type="http://schemas.openxmlformats.org/officeDocument/2006/relationships/image" Target="../media/image320.png"/><Relationship Id="rId58" Type="http://schemas.openxmlformats.org/officeDocument/2006/relationships/image" Target="../media/image321.png"/><Relationship Id="rId59" Type="http://schemas.openxmlformats.org/officeDocument/2006/relationships/image" Target="../media/image322.png"/><Relationship Id="rId60" Type="http://schemas.openxmlformats.org/officeDocument/2006/relationships/image" Target="../media/image323.png"/><Relationship Id="rId61" Type="http://schemas.openxmlformats.org/officeDocument/2006/relationships/image" Target="../media/image324.png"/><Relationship Id="rId62" Type="http://schemas.openxmlformats.org/officeDocument/2006/relationships/image" Target="../media/image325.png"/><Relationship Id="rId63" Type="http://schemas.openxmlformats.org/officeDocument/2006/relationships/image" Target="../media/image326.png"/><Relationship Id="rId64" Type="http://schemas.openxmlformats.org/officeDocument/2006/relationships/image" Target="../media/image327.png"/><Relationship Id="rId65" Type="http://schemas.openxmlformats.org/officeDocument/2006/relationships/image" Target="../media/image328.png"/><Relationship Id="rId66" Type="http://schemas.openxmlformats.org/officeDocument/2006/relationships/image" Target="../media/image329.png"/><Relationship Id="rId67" Type="http://schemas.openxmlformats.org/officeDocument/2006/relationships/image" Target="../media/image330.png"/><Relationship Id="rId68" Type="http://schemas.openxmlformats.org/officeDocument/2006/relationships/image" Target="../media/image331.png"/><Relationship Id="rId69" Type="http://schemas.openxmlformats.org/officeDocument/2006/relationships/image" Target="../media/image210.png"/><Relationship Id="rId70" Type="http://schemas.openxmlformats.org/officeDocument/2006/relationships/image" Target="../media/image332.png"/><Relationship Id="rId71" Type="http://schemas.openxmlformats.org/officeDocument/2006/relationships/image" Target="../media/image333.png"/><Relationship Id="rId72" Type="http://schemas.openxmlformats.org/officeDocument/2006/relationships/image" Target="../media/image334.png"/><Relationship Id="rId73" Type="http://schemas.openxmlformats.org/officeDocument/2006/relationships/image" Target="../media/image335.png"/><Relationship Id="rId74" Type="http://schemas.openxmlformats.org/officeDocument/2006/relationships/image" Target="../media/image336.png"/><Relationship Id="rId75" Type="http://schemas.openxmlformats.org/officeDocument/2006/relationships/image" Target="../media/image337.png"/><Relationship Id="rId76" Type="http://schemas.openxmlformats.org/officeDocument/2006/relationships/image" Target="../media/image255.png"/><Relationship Id="rId77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object 2"/>
          <p:cNvSpPr/>
          <p:nvPr/>
        </p:nvSpPr>
        <p:spPr>
          <a:xfrm>
            <a:off x="1242060" y="3047"/>
            <a:ext cx="6568440" cy="154686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587" name="object 3"/>
          <p:cNvSpPr txBox="1">
            <a:spLocks noGrp="1"/>
          </p:cNvSpPr>
          <p:nvPr>
            <p:ph type="title"/>
          </p:nvPr>
        </p:nvSpPr>
        <p:spPr>
          <a:xfrm>
            <a:off x="1185737" y="114427"/>
            <a:ext cx="6745338" cy="812801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170"/>
              <a:t>Hydroelectric</a:t>
            </a:r>
            <a:r>
              <a:rPr dirty="0" sz="5400" spc="-215"/>
              <a:t> </a:t>
            </a:r>
            <a:r>
              <a:rPr dirty="0" sz="5400" spc="-220"/>
              <a:t>Power</a:t>
            </a:r>
            <a:endParaRPr sz="5400"/>
          </a:p>
        </p:txBody>
      </p:sp>
      <p:grpSp>
        <p:nvGrpSpPr>
          <p:cNvPr id="19" name="object 4"/>
          <p:cNvGrpSpPr/>
          <p:nvPr/>
        </p:nvGrpSpPr>
        <p:grpSpPr>
          <a:xfrm>
            <a:off x="7447788" y="6248398"/>
            <a:ext cx="1620520" cy="609600"/>
            <a:chOff x="7447788" y="6248398"/>
            <a:chExt cx="1620520" cy="609600"/>
          </a:xfrm>
        </p:grpSpPr>
        <p:sp>
          <p:nvSpPr>
            <p:cNvPr id="1048588" name="object 5"/>
            <p:cNvSpPr/>
            <p:nvPr/>
          </p:nvSpPr>
          <p:spPr>
            <a:xfrm>
              <a:off x="7447788" y="6275830"/>
              <a:ext cx="1592579" cy="582168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589" name="object 6"/>
            <p:cNvSpPr/>
            <p:nvPr/>
          </p:nvSpPr>
          <p:spPr>
            <a:xfrm>
              <a:off x="7581900" y="6248398"/>
              <a:ext cx="1485900" cy="524256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  <p:grpSp>
        <p:nvGrpSpPr>
          <p:cNvPr id="20" name="object 7"/>
          <p:cNvGrpSpPr/>
          <p:nvPr/>
        </p:nvGrpSpPr>
        <p:grpSpPr>
          <a:xfrm rot="19638">
            <a:off x="-716918" y="989041"/>
            <a:ext cx="9981222" cy="5966560"/>
            <a:chOff x="-965763" y="805682"/>
            <a:chExt cx="10307187" cy="5392133"/>
          </a:xfrm>
        </p:grpSpPr>
        <p:sp>
          <p:nvSpPr>
            <p:cNvPr id="1048590" name="object 8"/>
            <p:cNvSpPr/>
            <p:nvPr/>
          </p:nvSpPr>
          <p:spPr>
            <a:xfrm>
              <a:off x="318515" y="1327404"/>
              <a:ext cx="8183880" cy="4754880"/>
            </a:xfrm>
            <a:prstGeom prst="rect"/>
            <a:blipFill>
              <a:blip xmlns:r="http://schemas.openxmlformats.org/officeDocument/2006/relationships" r:embed="rId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591" name="object 9"/>
            <p:cNvSpPr/>
            <p:nvPr/>
          </p:nvSpPr>
          <p:spPr>
            <a:xfrm rot="29014">
              <a:off x="-965763" y="805682"/>
              <a:ext cx="10307187" cy="5392133"/>
            </a:xfrm>
            <a:prstGeom prst="rect"/>
            <a:blipFill>
              <a:blip xmlns:r="http://schemas.openxmlformats.org/officeDocument/2006/relationships" r:embed="rId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object 2"/>
          <p:cNvSpPr/>
          <p:nvPr/>
        </p:nvSpPr>
        <p:spPr>
          <a:xfrm>
            <a:off x="2589276" y="327659"/>
            <a:ext cx="391210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44" name="object 3"/>
          <p:cNvSpPr txBox="1">
            <a:spLocks noGrp="1"/>
          </p:cNvSpPr>
          <p:nvPr>
            <p:ph type="title"/>
          </p:nvPr>
        </p:nvSpPr>
        <p:spPr>
          <a:xfrm>
            <a:off x="2260926" y="434466"/>
            <a:ext cx="4915721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85"/>
              <a:t>Storage</a:t>
            </a:r>
            <a:r>
              <a:rPr dirty="0" sz="4400" spc="-170"/>
              <a:t> </a:t>
            </a:r>
            <a:r>
              <a:rPr dirty="0" sz="4400" spc="-200"/>
              <a:t>Plants</a:t>
            </a:r>
            <a:endParaRPr sz="4400"/>
          </a:p>
        </p:txBody>
      </p:sp>
      <p:grpSp>
        <p:nvGrpSpPr>
          <p:cNvPr id="99" name="object 4"/>
          <p:cNvGrpSpPr/>
          <p:nvPr/>
        </p:nvGrpSpPr>
        <p:grpSpPr>
          <a:xfrm>
            <a:off x="242315" y="1371600"/>
            <a:ext cx="8292465" cy="5244465"/>
            <a:chOff x="242315" y="1371600"/>
            <a:chExt cx="8292465" cy="5244465"/>
          </a:xfrm>
        </p:grpSpPr>
        <p:sp>
          <p:nvSpPr>
            <p:cNvPr id="1048645" name="object 5"/>
            <p:cNvSpPr/>
            <p:nvPr/>
          </p:nvSpPr>
          <p:spPr>
            <a:xfrm>
              <a:off x="242315" y="1632204"/>
              <a:ext cx="8031480" cy="49834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46" name="object 6"/>
            <p:cNvSpPr/>
            <p:nvPr/>
          </p:nvSpPr>
          <p:spPr>
            <a:xfrm>
              <a:off x="609600" y="1371600"/>
              <a:ext cx="7924800" cy="48768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object 2"/>
          <p:cNvSpPr/>
          <p:nvPr/>
        </p:nvSpPr>
        <p:spPr>
          <a:xfrm>
            <a:off x="1609344" y="318515"/>
            <a:ext cx="587044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48" name="object 3"/>
          <p:cNvSpPr txBox="1">
            <a:spLocks noGrp="1"/>
          </p:cNvSpPr>
          <p:nvPr>
            <p:ph type="title"/>
          </p:nvPr>
        </p:nvSpPr>
        <p:spPr>
          <a:xfrm>
            <a:off x="1193630" y="425322"/>
            <a:ext cx="6476145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04"/>
              <a:t>Pumped </a:t>
            </a:r>
            <a:r>
              <a:rPr dirty="0" sz="4400" spc="-180"/>
              <a:t>Storage</a:t>
            </a:r>
            <a:r>
              <a:rPr dirty="0" sz="4400" spc="-130"/>
              <a:t> </a:t>
            </a:r>
            <a:r>
              <a:rPr dirty="0" sz="4400" spc="-200"/>
              <a:t>Plants</a:t>
            </a:r>
            <a:endParaRPr sz="4400"/>
          </a:p>
        </p:txBody>
      </p:sp>
      <p:sp>
        <p:nvSpPr>
          <p:cNvPr id="1048649" name="object 4"/>
          <p:cNvSpPr/>
          <p:nvPr/>
        </p:nvSpPr>
        <p:spPr>
          <a:xfrm>
            <a:off x="240791" y="1490472"/>
            <a:ext cx="8622792" cy="4870704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0" name="object 5"/>
          <p:cNvSpPr txBox="1"/>
          <p:nvPr/>
        </p:nvSpPr>
        <p:spPr>
          <a:xfrm>
            <a:off x="535940" y="1579829"/>
            <a:ext cx="8076565" cy="43567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375">
                <a:latin typeface="Times New Roman"/>
                <a:cs typeface="Times New Roman"/>
              </a:rPr>
              <a:t>A </a:t>
            </a:r>
            <a:r>
              <a:rPr b="1" dirty="0" sz="3200" spc="-95">
                <a:latin typeface="Times New Roman"/>
                <a:cs typeface="Times New Roman"/>
              </a:rPr>
              <a:t>pumped </a:t>
            </a:r>
            <a:r>
              <a:rPr b="1" dirty="0" sz="3200" spc="-100">
                <a:latin typeface="Times New Roman"/>
                <a:cs typeface="Times New Roman"/>
              </a:rPr>
              <a:t>storage </a:t>
            </a:r>
            <a:r>
              <a:rPr b="1" dirty="0" sz="3200" spc="-95">
                <a:latin typeface="Times New Roman"/>
                <a:cs typeface="Times New Roman"/>
              </a:rPr>
              <a:t>plant </a:t>
            </a:r>
            <a:r>
              <a:rPr b="1" dirty="0" sz="3200" spc="-85">
                <a:latin typeface="Times New Roman"/>
                <a:cs typeface="Times New Roman"/>
              </a:rPr>
              <a:t>generates </a:t>
            </a:r>
            <a:r>
              <a:rPr b="1" dirty="0" sz="3200" spc="-70">
                <a:latin typeface="Times New Roman"/>
                <a:cs typeface="Times New Roman"/>
              </a:rPr>
              <a:t>power  </a:t>
            </a:r>
            <a:r>
              <a:rPr b="1" dirty="0" sz="3200" spc="-75">
                <a:latin typeface="Times New Roman"/>
                <a:cs typeface="Times New Roman"/>
              </a:rPr>
              <a:t>during </a:t>
            </a:r>
            <a:r>
              <a:rPr b="1" dirty="0" sz="3200" spc="-114">
                <a:latin typeface="Times New Roman"/>
                <a:cs typeface="Times New Roman"/>
              </a:rPr>
              <a:t>peak </a:t>
            </a:r>
            <a:r>
              <a:rPr b="1" dirty="0" sz="3200" spc="-100">
                <a:latin typeface="Times New Roman"/>
                <a:cs typeface="Times New Roman"/>
              </a:rPr>
              <a:t>hours, </a:t>
            </a:r>
            <a:r>
              <a:rPr b="1" dirty="0" sz="3200" spc="-120">
                <a:latin typeface="Times New Roman"/>
                <a:cs typeface="Times New Roman"/>
              </a:rPr>
              <a:t>but </a:t>
            </a:r>
            <a:r>
              <a:rPr b="1" dirty="0" sz="3200" spc="-75">
                <a:latin typeface="Times New Roman"/>
                <a:cs typeface="Times New Roman"/>
              </a:rPr>
              <a:t>during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40">
                <a:latin typeface="Times New Roman"/>
                <a:cs typeface="Times New Roman"/>
              </a:rPr>
              <a:t>off-peak  </a:t>
            </a:r>
            <a:r>
              <a:rPr b="1" dirty="0" sz="3200" spc="-95">
                <a:latin typeface="Times New Roman"/>
                <a:cs typeface="Times New Roman"/>
              </a:rPr>
              <a:t>hours</a:t>
            </a:r>
            <a:r>
              <a:rPr dirty="0" sz="3200" spc="-95">
                <a:latin typeface="Times New Roman"/>
                <a:cs typeface="Times New Roman"/>
              </a:rPr>
              <a:t>, </a:t>
            </a:r>
            <a:r>
              <a:rPr dirty="0" sz="3200" spc="75">
                <a:latin typeface="Times New Roman"/>
                <a:cs typeface="Times New Roman"/>
              </a:rPr>
              <a:t>water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dirty="0" sz="3200" spc="75">
                <a:latin typeface="Times New Roman"/>
                <a:cs typeface="Times New Roman"/>
              </a:rPr>
              <a:t>pumped </a:t>
            </a:r>
            <a:r>
              <a:rPr dirty="0" sz="3200" spc="25">
                <a:latin typeface="Times New Roman"/>
                <a:cs typeface="Times New Roman"/>
              </a:rPr>
              <a:t>back </a:t>
            </a:r>
            <a:r>
              <a:rPr dirty="0" sz="3200" spc="40">
                <a:latin typeface="Times New Roman"/>
                <a:cs typeface="Times New Roman"/>
              </a:rPr>
              <a:t>from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20">
                <a:latin typeface="Times New Roman"/>
                <a:cs typeface="Times New Roman"/>
              </a:rPr>
              <a:t>tail  </a:t>
            </a:r>
            <a:r>
              <a:rPr dirty="0" sz="3200" spc="80">
                <a:latin typeface="Times New Roman"/>
                <a:cs typeface="Times New Roman"/>
              </a:rPr>
              <a:t>water </a:t>
            </a:r>
            <a:r>
              <a:rPr dirty="0" sz="3200">
                <a:latin typeface="Times New Roman"/>
                <a:cs typeface="Times New Roman"/>
              </a:rPr>
              <a:t>pool </a:t>
            </a:r>
            <a:r>
              <a:rPr dirty="0" sz="3200" spc="5">
                <a:latin typeface="Times New Roman"/>
                <a:cs typeface="Times New Roman"/>
              </a:rPr>
              <a:t>to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70">
                <a:latin typeface="Times New Roman"/>
                <a:cs typeface="Times New Roman"/>
              </a:rPr>
              <a:t>head </a:t>
            </a:r>
            <a:r>
              <a:rPr dirty="0" sz="3200" spc="80">
                <a:latin typeface="Times New Roman"/>
                <a:cs typeface="Times New Roman"/>
              </a:rPr>
              <a:t>water </a:t>
            </a:r>
            <a:r>
              <a:rPr dirty="0" sz="3200">
                <a:latin typeface="Times New Roman"/>
                <a:cs typeface="Times New Roman"/>
              </a:rPr>
              <a:t>pool </a:t>
            </a:r>
            <a:r>
              <a:rPr dirty="0" sz="3200" spc="35">
                <a:latin typeface="Times New Roman"/>
                <a:cs typeface="Times New Roman"/>
              </a:rPr>
              <a:t>for </a:t>
            </a:r>
            <a:r>
              <a:rPr dirty="0" sz="3200" spc="80">
                <a:latin typeface="Times New Roman"/>
                <a:cs typeface="Times New Roman"/>
              </a:rPr>
              <a:t>future  </a:t>
            </a:r>
            <a:r>
              <a:rPr dirty="0" sz="3200" spc="-25">
                <a:latin typeface="Times New Roman"/>
                <a:cs typeface="Times New Roman"/>
              </a:rPr>
              <a:t>use. </a:t>
            </a:r>
            <a:r>
              <a:rPr b="1" dirty="0" sz="3200" spc="-185">
                <a:latin typeface="Times New Roman"/>
                <a:cs typeface="Times New Roman"/>
              </a:rPr>
              <a:t>The </a:t>
            </a:r>
            <a:r>
              <a:rPr b="1" dirty="0" sz="3200" spc="-100">
                <a:latin typeface="Times New Roman"/>
                <a:cs typeface="Times New Roman"/>
              </a:rPr>
              <a:t>pumps </a:t>
            </a:r>
            <a:r>
              <a:rPr b="1" dirty="0" sz="3200" spc="-105">
                <a:latin typeface="Times New Roman"/>
                <a:cs typeface="Times New Roman"/>
              </a:rPr>
              <a:t>are </a:t>
            </a:r>
            <a:r>
              <a:rPr b="1" dirty="0" sz="3200" spc="-75">
                <a:latin typeface="Times New Roman"/>
                <a:cs typeface="Times New Roman"/>
              </a:rPr>
              <a:t>run </a:t>
            </a:r>
            <a:r>
              <a:rPr b="1" dirty="0" sz="3200" spc="-140">
                <a:latin typeface="Times New Roman"/>
                <a:cs typeface="Times New Roman"/>
              </a:rPr>
              <a:t>by </a:t>
            </a:r>
            <a:r>
              <a:rPr b="1" dirty="0" sz="3200" spc="-85">
                <a:latin typeface="Times New Roman"/>
                <a:cs typeface="Times New Roman"/>
              </a:rPr>
              <a:t>some </a:t>
            </a:r>
            <a:r>
              <a:rPr b="1" dirty="0" sz="3200" spc="-90">
                <a:latin typeface="Times New Roman"/>
                <a:cs typeface="Times New Roman"/>
              </a:rPr>
              <a:t>secondary  </a:t>
            </a:r>
            <a:r>
              <a:rPr b="1" dirty="0" sz="3200" spc="-65">
                <a:latin typeface="Times New Roman"/>
                <a:cs typeface="Times New Roman"/>
              </a:rPr>
              <a:t>power </a:t>
            </a:r>
            <a:r>
              <a:rPr b="1" dirty="0" sz="3200" spc="-110">
                <a:latin typeface="Times New Roman"/>
                <a:cs typeface="Times New Roman"/>
              </a:rPr>
              <a:t>from </a:t>
            </a:r>
            <a:r>
              <a:rPr b="1" dirty="0" sz="3200" spc="-85">
                <a:latin typeface="Times New Roman"/>
                <a:cs typeface="Times New Roman"/>
              </a:rPr>
              <a:t>some </a:t>
            </a:r>
            <a:r>
              <a:rPr b="1" dirty="0" sz="3200" spc="-95">
                <a:latin typeface="Times New Roman"/>
                <a:cs typeface="Times New Roman"/>
              </a:rPr>
              <a:t>other plants </a:t>
            </a:r>
            <a:r>
              <a:rPr b="1" dirty="0" sz="3200" spc="-30">
                <a:latin typeface="Times New Roman"/>
                <a:cs typeface="Times New Roman"/>
              </a:rPr>
              <a:t>in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120">
                <a:latin typeface="Times New Roman"/>
                <a:cs typeface="Times New Roman"/>
              </a:rPr>
              <a:t>system</a:t>
            </a:r>
            <a:r>
              <a:rPr dirty="0" sz="3200" spc="-120">
                <a:latin typeface="Times New Roman"/>
                <a:cs typeface="Times New Roman"/>
              </a:rPr>
              <a:t>.  </a:t>
            </a:r>
            <a:r>
              <a:rPr dirty="0" sz="3200" spc="-45">
                <a:latin typeface="Times New Roman"/>
                <a:cs typeface="Times New Roman"/>
              </a:rPr>
              <a:t>The </a:t>
            </a:r>
            <a:r>
              <a:rPr dirty="0" sz="3200" spc="40">
                <a:latin typeface="Times New Roman"/>
                <a:cs typeface="Times New Roman"/>
              </a:rPr>
              <a:t>plants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dirty="0" sz="3200" spc="75">
                <a:latin typeface="Times New Roman"/>
                <a:cs typeface="Times New Roman"/>
              </a:rPr>
              <a:t>thus </a:t>
            </a:r>
            <a:r>
              <a:rPr dirty="0" sz="3200" spc="50">
                <a:latin typeface="Times New Roman"/>
                <a:cs typeface="Times New Roman"/>
              </a:rPr>
              <a:t>primarily </a:t>
            </a:r>
            <a:r>
              <a:rPr dirty="0" sz="3200" spc="65">
                <a:latin typeface="Times New Roman"/>
                <a:cs typeface="Times New Roman"/>
              </a:rPr>
              <a:t>meant </a:t>
            </a:r>
            <a:r>
              <a:rPr dirty="0" sz="3200" spc="30">
                <a:latin typeface="Times New Roman"/>
                <a:cs typeface="Times New Roman"/>
              </a:rPr>
              <a:t>for  </a:t>
            </a:r>
            <a:r>
              <a:rPr dirty="0" sz="3200">
                <a:latin typeface="Times New Roman"/>
                <a:cs typeface="Times New Roman"/>
              </a:rPr>
              <a:t>assisting </a:t>
            </a:r>
            <a:r>
              <a:rPr dirty="0" sz="3200" spc="120">
                <a:latin typeface="Times New Roman"/>
                <a:cs typeface="Times New Roman"/>
              </a:rPr>
              <a:t>an </a:t>
            </a:r>
            <a:r>
              <a:rPr dirty="0" sz="3200" spc="15">
                <a:latin typeface="Times New Roman"/>
                <a:cs typeface="Times New Roman"/>
              </a:rPr>
              <a:t>existing </a:t>
            </a:r>
            <a:r>
              <a:rPr dirty="0" sz="3200" spc="70">
                <a:latin typeface="Times New Roman"/>
                <a:cs typeface="Times New Roman"/>
              </a:rPr>
              <a:t>thermal plant </a:t>
            </a:r>
            <a:r>
              <a:rPr dirty="0" sz="3200" spc="85">
                <a:latin typeface="Times New Roman"/>
                <a:cs typeface="Times New Roman"/>
              </a:rPr>
              <a:t>or </a:t>
            </a:r>
            <a:r>
              <a:rPr dirty="0" sz="3200" spc="-20">
                <a:latin typeface="Times New Roman"/>
                <a:cs typeface="Times New Roman"/>
              </a:rPr>
              <a:t>some  </a:t>
            </a:r>
            <a:r>
              <a:rPr dirty="0" sz="3200" spc="15">
                <a:latin typeface="Times New Roman"/>
                <a:cs typeface="Times New Roman"/>
              </a:rPr>
              <a:t>hydel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 spc="30">
                <a:latin typeface="Times New Roman"/>
                <a:cs typeface="Times New Roman"/>
              </a:rPr>
              <a:t>plant.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object 2"/>
          <p:cNvSpPr/>
          <p:nvPr/>
        </p:nvSpPr>
        <p:spPr>
          <a:xfrm>
            <a:off x="1609344" y="327659"/>
            <a:ext cx="587044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2" name="object 3"/>
          <p:cNvSpPr txBox="1">
            <a:spLocks noGrp="1"/>
          </p:cNvSpPr>
          <p:nvPr>
            <p:ph type="title"/>
          </p:nvPr>
        </p:nvSpPr>
        <p:spPr>
          <a:xfrm>
            <a:off x="1055250" y="434466"/>
            <a:ext cx="6646156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04"/>
              <a:t>Pumped </a:t>
            </a:r>
            <a:r>
              <a:rPr dirty="0" sz="4400" spc="-180"/>
              <a:t>Storage</a:t>
            </a:r>
            <a:r>
              <a:rPr dirty="0" sz="4400" spc="-130"/>
              <a:t> </a:t>
            </a:r>
            <a:r>
              <a:rPr dirty="0" sz="4400" spc="-200"/>
              <a:t>Plants</a:t>
            </a:r>
            <a:endParaRPr sz="4400"/>
          </a:p>
        </p:txBody>
      </p:sp>
      <p:grpSp>
        <p:nvGrpSpPr>
          <p:cNvPr id="102" name="object 4"/>
          <p:cNvGrpSpPr/>
          <p:nvPr/>
        </p:nvGrpSpPr>
        <p:grpSpPr>
          <a:xfrm>
            <a:off x="341375" y="1524000"/>
            <a:ext cx="8193405" cy="4840605"/>
            <a:chOff x="341375" y="1524000"/>
            <a:chExt cx="8193405" cy="4840605"/>
          </a:xfrm>
        </p:grpSpPr>
        <p:sp>
          <p:nvSpPr>
            <p:cNvPr id="1048653" name="object 5"/>
            <p:cNvSpPr/>
            <p:nvPr/>
          </p:nvSpPr>
          <p:spPr>
            <a:xfrm>
              <a:off x="341375" y="1685544"/>
              <a:ext cx="8031480" cy="46786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54" name="object 6"/>
            <p:cNvSpPr/>
            <p:nvPr/>
          </p:nvSpPr>
          <p:spPr>
            <a:xfrm>
              <a:off x="609600" y="1524000"/>
              <a:ext cx="7924800" cy="45720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object 2"/>
          <p:cNvSpPr/>
          <p:nvPr/>
        </p:nvSpPr>
        <p:spPr>
          <a:xfrm>
            <a:off x="2857500" y="318515"/>
            <a:ext cx="3375660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6" name="object 3"/>
          <p:cNvSpPr txBox="1">
            <a:spLocks noGrp="1"/>
          </p:cNvSpPr>
          <p:nvPr>
            <p:ph type="title"/>
          </p:nvPr>
        </p:nvSpPr>
        <p:spPr>
          <a:xfrm>
            <a:off x="1777937" y="425322"/>
            <a:ext cx="5035470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25"/>
              <a:t>Tidal</a:t>
            </a:r>
            <a:r>
              <a:rPr dirty="0" sz="4400" spc="-165"/>
              <a:t> </a:t>
            </a:r>
            <a:r>
              <a:rPr dirty="0" sz="4400" spc="-200"/>
              <a:t>Plants</a:t>
            </a:r>
            <a:endParaRPr sz="4400"/>
          </a:p>
        </p:txBody>
      </p:sp>
      <p:sp>
        <p:nvSpPr>
          <p:cNvPr id="1048657" name="object 4"/>
          <p:cNvSpPr/>
          <p:nvPr/>
        </p:nvSpPr>
        <p:spPr>
          <a:xfrm>
            <a:off x="269747" y="1508760"/>
            <a:ext cx="8563356" cy="4271772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58" name="object 5"/>
          <p:cNvSpPr txBox="1"/>
          <p:nvPr/>
        </p:nvSpPr>
        <p:spPr>
          <a:xfrm>
            <a:off x="535940" y="1587754"/>
            <a:ext cx="8075295" cy="3783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800" spc="-145">
                <a:latin typeface="Times New Roman"/>
                <a:cs typeface="Times New Roman"/>
              </a:rPr>
              <a:t>Tidal </a:t>
            </a:r>
            <a:r>
              <a:rPr b="1" dirty="0" sz="2800" spc="-85">
                <a:latin typeface="Times New Roman"/>
                <a:cs typeface="Times New Roman"/>
              </a:rPr>
              <a:t>plants </a:t>
            </a:r>
            <a:r>
              <a:rPr b="1" dirty="0" sz="2800" spc="-90">
                <a:latin typeface="Times New Roman"/>
                <a:cs typeface="Times New Roman"/>
              </a:rPr>
              <a:t>for </a:t>
            </a:r>
            <a:r>
              <a:rPr b="1" dirty="0" sz="2800" spc="-70">
                <a:latin typeface="Times New Roman"/>
                <a:cs typeface="Times New Roman"/>
              </a:rPr>
              <a:t>generation </a:t>
            </a:r>
            <a:r>
              <a:rPr b="1" dirty="0" sz="2800" spc="-60">
                <a:latin typeface="Times New Roman"/>
                <a:cs typeface="Times New Roman"/>
              </a:rPr>
              <a:t>of </a:t>
            </a:r>
            <a:r>
              <a:rPr b="1" dirty="0" sz="2800" spc="-95">
                <a:latin typeface="Times New Roman"/>
                <a:cs typeface="Times New Roman"/>
              </a:rPr>
              <a:t>hydro </a:t>
            </a:r>
            <a:r>
              <a:rPr b="1" dirty="0" sz="2800" spc="-60">
                <a:latin typeface="Times New Roman"/>
                <a:cs typeface="Times New Roman"/>
              </a:rPr>
              <a:t>electric power  </a:t>
            </a:r>
            <a:r>
              <a:rPr b="1" dirty="0" sz="2800" spc="-95">
                <a:latin typeface="Times New Roman"/>
                <a:cs typeface="Times New Roman"/>
              </a:rPr>
              <a:t>are </a:t>
            </a:r>
            <a:r>
              <a:rPr b="1" dirty="0" sz="2800" spc="-65">
                <a:latin typeface="Times New Roman"/>
                <a:cs typeface="Times New Roman"/>
              </a:rPr>
              <a:t>the</a:t>
            </a:r>
            <a:r>
              <a:rPr b="1" dirty="0" sz="2800" spc="570">
                <a:latin typeface="Times New Roman"/>
                <a:cs typeface="Times New Roman"/>
              </a:rPr>
              <a:t> </a:t>
            </a:r>
            <a:r>
              <a:rPr b="1" dirty="0" sz="2800" spc="-75">
                <a:latin typeface="Times New Roman"/>
                <a:cs typeface="Times New Roman"/>
              </a:rPr>
              <a:t>recent </a:t>
            </a:r>
            <a:r>
              <a:rPr b="1" dirty="0" sz="2800" spc="-90">
                <a:latin typeface="Times New Roman"/>
                <a:cs typeface="Times New Roman"/>
              </a:rPr>
              <a:t>and</a:t>
            </a:r>
            <a:r>
              <a:rPr b="1" dirty="0" sz="2800" spc="520">
                <a:latin typeface="Times New Roman"/>
                <a:cs typeface="Times New Roman"/>
              </a:rPr>
              <a:t> </a:t>
            </a:r>
            <a:r>
              <a:rPr b="1" dirty="0" sz="2800" spc="-85">
                <a:latin typeface="Times New Roman"/>
                <a:cs typeface="Times New Roman"/>
              </a:rPr>
              <a:t>modern advancements </a:t>
            </a:r>
            <a:r>
              <a:rPr dirty="0" sz="2800" spc="80">
                <a:latin typeface="Times New Roman"/>
                <a:cs typeface="Times New Roman"/>
              </a:rPr>
              <a:t>and  </a:t>
            </a:r>
            <a:r>
              <a:rPr dirty="0" sz="2800" spc="-10">
                <a:latin typeface="Times New Roman"/>
                <a:cs typeface="Times New Roman"/>
              </a:rPr>
              <a:t>essentially </a:t>
            </a:r>
            <a:r>
              <a:rPr dirty="0" sz="2800" spc="30">
                <a:latin typeface="Times New Roman"/>
                <a:cs typeface="Times New Roman"/>
              </a:rPr>
              <a:t>works </a:t>
            </a:r>
            <a:r>
              <a:rPr dirty="0" sz="2800" spc="60">
                <a:latin typeface="Times New Roman"/>
                <a:cs typeface="Times New Roman"/>
              </a:rPr>
              <a:t>on </a:t>
            </a:r>
            <a:r>
              <a:rPr dirty="0" sz="2800" spc="50">
                <a:latin typeface="Times New Roman"/>
                <a:cs typeface="Times New Roman"/>
              </a:rPr>
              <a:t>the </a:t>
            </a:r>
            <a:r>
              <a:rPr dirty="0" sz="2800" spc="45">
                <a:latin typeface="Times New Roman"/>
                <a:cs typeface="Times New Roman"/>
              </a:rPr>
              <a:t>principle </a:t>
            </a:r>
            <a:r>
              <a:rPr dirty="0" sz="2800" spc="75">
                <a:latin typeface="Times New Roman"/>
                <a:cs typeface="Times New Roman"/>
              </a:rPr>
              <a:t>that </a:t>
            </a:r>
            <a:r>
              <a:rPr dirty="0" sz="2800" spc="65">
                <a:latin typeface="Times New Roman"/>
                <a:cs typeface="Times New Roman"/>
              </a:rPr>
              <a:t>there </a:t>
            </a:r>
            <a:r>
              <a:rPr dirty="0" sz="2800" spc="-40">
                <a:latin typeface="Times New Roman"/>
                <a:cs typeface="Times New Roman"/>
              </a:rPr>
              <a:t>is </a:t>
            </a:r>
            <a:r>
              <a:rPr dirty="0" sz="2800" spc="65">
                <a:latin typeface="Times New Roman"/>
                <a:cs typeface="Times New Roman"/>
              </a:rPr>
              <a:t>a </a:t>
            </a:r>
            <a:r>
              <a:rPr dirty="0" sz="2800" spc="15">
                <a:latin typeface="Times New Roman"/>
                <a:cs typeface="Times New Roman"/>
              </a:rPr>
              <a:t>rise  </a:t>
            </a:r>
            <a:r>
              <a:rPr dirty="0" sz="2800" spc="55">
                <a:latin typeface="Times New Roman"/>
                <a:cs typeface="Times New Roman"/>
              </a:rPr>
              <a:t>in </a:t>
            </a:r>
            <a:r>
              <a:rPr dirty="0" sz="2800" spc="65">
                <a:latin typeface="Times New Roman"/>
                <a:cs typeface="Times New Roman"/>
              </a:rPr>
              <a:t>a </a:t>
            </a:r>
            <a:r>
              <a:rPr dirty="0" sz="2800" spc="-10">
                <a:latin typeface="Times New Roman"/>
                <a:cs typeface="Times New Roman"/>
              </a:rPr>
              <a:t>sea </a:t>
            </a:r>
            <a:r>
              <a:rPr dirty="0" sz="2800" spc="65">
                <a:latin typeface="Times New Roman"/>
                <a:cs typeface="Times New Roman"/>
              </a:rPr>
              <a:t>water </a:t>
            </a:r>
            <a:r>
              <a:rPr dirty="0" sz="2800" spc="80">
                <a:latin typeface="Times New Roman"/>
                <a:cs typeface="Times New Roman"/>
              </a:rPr>
              <a:t>during </a:t>
            </a:r>
            <a:r>
              <a:rPr dirty="0" sz="2800" spc="60">
                <a:latin typeface="Times New Roman"/>
                <a:cs typeface="Times New Roman"/>
              </a:rPr>
              <a:t>high </a:t>
            </a:r>
            <a:r>
              <a:rPr dirty="0" sz="2800" spc="10">
                <a:latin typeface="Times New Roman"/>
                <a:cs typeface="Times New Roman"/>
              </a:rPr>
              <a:t>tide </a:t>
            </a:r>
            <a:r>
              <a:rPr dirty="0" sz="2800" spc="40">
                <a:latin typeface="Times New Roman"/>
                <a:cs typeface="Times New Roman"/>
              </a:rPr>
              <a:t>period </a:t>
            </a:r>
            <a:r>
              <a:rPr dirty="0" sz="2800" spc="90">
                <a:latin typeface="Times New Roman"/>
                <a:cs typeface="Times New Roman"/>
              </a:rPr>
              <a:t>and </a:t>
            </a:r>
            <a:r>
              <a:rPr dirty="0" sz="2800" spc="65">
                <a:latin typeface="Times New Roman"/>
                <a:cs typeface="Times New Roman"/>
              </a:rPr>
              <a:t>a </a:t>
            </a:r>
            <a:r>
              <a:rPr dirty="0" sz="2800" spc="-10">
                <a:latin typeface="Times New Roman"/>
                <a:cs typeface="Times New Roman"/>
              </a:rPr>
              <a:t>fall  </a:t>
            </a:r>
            <a:r>
              <a:rPr dirty="0" sz="2800" spc="85">
                <a:latin typeface="Times New Roman"/>
                <a:cs typeface="Times New Roman"/>
              </a:rPr>
              <a:t>during </a:t>
            </a:r>
            <a:r>
              <a:rPr dirty="0" sz="2800" spc="55">
                <a:latin typeface="Times New Roman"/>
                <a:cs typeface="Times New Roman"/>
              </a:rPr>
              <a:t>the </a:t>
            </a:r>
            <a:r>
              <a:rPr dirty="0" sz="2800" spc="5">
                <a:latin typeface="Times New Roman"/>
                <a:cs typeface="Times New Roman"/>
              </a:rPr>
              <a:t>low </a:t>
            </a:r>
            <a:r>
              <a:rPr dirty="0" sz="2800" spc="15">
                <a:latin typeface="Times New Roman"/>
                <a:cs typeface="Times New Roman"/>
              </a:rPr>
              <a:t>tide period</a:t>
            </a:r>
            <a:r>
              <a:rPr b="1" dirty="0" sz="2800" spc="15">
                <a:latin typeface="Times New Roman"/>
                <a:cs typeface="Times New Roman"/>
              </a:rPr>
              <a:t>. </a:t>
            </a:r>
            <a:r>
              <a:rPr b="1" dirty="0" sz="2800" spc="-165">
                <a:latin typeface="Times New Roman"/>
                <a:cs typeface="Times New Roman"/>
              </a:rPr>
              <a:t>The </a:t>
            </a:r>
            <a:r>
              <a:rPr b="1" dirty="0" sz="2800" spc="-80">
                <a:latin typeface="Times New Roman"/>
                <a:cs typeface="Times New Roman"/>
              </a:rPr>
              <a:t>water rises </a:t>
            </a:r>
            <a:r>
              <a:rPr b="1" dirty="0" sz="2800" spc="-90">
                <a:latin typeface="Times New Roman"/>
                <a:cs typeface="Times New Roman"/>
              </a:rPr>
              <a:t>and </a:t>
            </a:r>
            <a:r>
              <a:rPr b="1" dirty="0" sz="2800" spc="-65">
                <a:latin typeface="Times New Roman"/>
                <a:cs typeface="Times New Roman"/>
              </a:rPr>
              <a:t>falls </a:t>
            </a:r>
            <a:r>
              <a:rPr b="1" dirty="0" sz="2800" spc="570">
                <a:latin typeface="Times New Roman"/>
                <a:cs typeface="Times New Roman"/>
              </a:rPr>
              <a:t> </a:t>
            </a:r>
            <a:r>
              <a:rPr b="1" dirty="0" sz="2800" spc="-65">
                <a:latin typeface="Times New Roman"/>
                <a:cs typeface="Times New Roman"/>
              </a:rPr>
              <a:t>during the </a:t>
            </a:r>
            <a:r>
              <a:rPr b="1" dirty="0" sz="2800" spc="-120">
                <a:latin typeface="Times New Roman"/>
                <a:cs typeface="Times New Roman"/>
              </a:rPr>
              <a:t>day. </a:t>
            </a:r>
            <a:r>
              <a:rPr b="1" dirty="0" sz="2800" spc="-170">
                <a:latin typeface="Times New Roman"/>
                <a:cs typeface="Times New Roman"/>
              </a:rPr>
              <a:t>The </a:t>
            </a:r>
            <a:r>
              <a:rPr b="1" dirty="0" sz="2800" spc="-90">
                <a:latin typeface="Times New Roman"/>
                <a:cs typeface="Times New Roman"/>
              </a:rPr>
              <a:t>advantage </a:t>
            </a:r>
            <a:r>
              <a:rPr b="1" dirty="0" sz="2800" spc="-60">
                <a:latin typeface="Times New Roman"/>
                <a:cs typeface="Times New Roman"/>
              </a:rPr>
              <a:t>of </a:t>
            </a:r>
            <a:r>
              <a:rPr b="1" dirty="0" sz="2800" spc="-75">
                <a:latin typeface="Times New Roman"/>
                <a:cs typeface="Times New Roman"/>
              </a:rPr>
              <a:t>this rise </a:t>
            </a:r>
            <a:r>
              <a:rPr b="1" dirty="0" sz="2800" spc="-90">
                <a:latin typeface="Times New Roman"/>
                <a:cs typeface="Times New Roman"/>
              </a:rPr>
              <a:t>and </a:t>
            </a:r>
            <a:r>
              <a:rPr b="1" dirty="0" sz="2800" spc="-60">
                <a:latin typeface="Times New Roman"/>
                <a:cs typeface="Times New Roman"/>
              </a:rPr>
              <a:t>fall is  </a:t>
            </a:r>
            <a:r>
              <a:rPr b="1" dirty="0" sz="2800" spc="-100">
                <a:latin typeface="Times New Roman"/>
                <a:cs typeface="Times New Roman"/>
              </a:rPr>
              <a:t>taken </a:t>
            </a:r>
            <a:r>
              <a:rPr b="1" dirty="0" sz="2800" spc="-25">
                <a:latin typeface="Times New Roman"/>
                <a:cs typeface="Times New Roman"/>
              </a:rPr>
              <a:t>in </a:t>
            </a:r>
            <a:r>
              <a:rPr b="1" dirty="0" sz="2800" spc="-90">
                <a:latin typeface="Times New Roman"/>
                <a:cs typeface="Times New Roman"/>
              </a:rPr>
              <a:t>a </a:t>
            </a:r>
            <a:r>
              <a:rPr b="1" dirty="0" sz="2800" spc="-85">
                <a:latin typeface="Times New Roman"/>
                <a:cs typeface="Times New Roman"/>
              </a:rPr>
              <a:t>tidal </a:t>
            </a:r>
            <a:r>
              <a:rPr b="1" dirty="0" sz="2800" spc="-90">
                <a:latin typeface="Times New Roman"/>
                <a:cs typeface="Times New Roman"/>
              </a:rPr>
              <a:t>plant. </a:t>
            </a:r>
            <a:r>
              <a:rPr b="1" dirty="0" sz="2800" spc="-140">
                <a:latin typeface="Times New Roman"/>
                <a:cs typeface="Times New Roman"/>
              </a:rPr>
              <a:t>In </a:t>
            </a:r>
            <a:r>
              <a:rPr b="1" dirty="0" sz="2800" spc="-85">
                <a:latin typeface="Times New Roman"/>
                <a:cs typeface="Times New Roman"/>
              </a:rPr>
              <a:t>other </a:t>
            </a:r>
            <a:r>
              <a:rPr b="1" dirty="0" sz="2800" spc="-75">
                <a:latin typeface="Times New Roman"/>
                <a:cs typeface="Times New Roman"/>
              </a:rPr>
              <a:t>words </a:t>
            </a:r>
            <a:r>
              <a:rPr b="1" dirty="0" sz="2800" spc="-65">
                <a:latin typeface="Times New Roman"/>
                <a:cs typeface="Times New Roman"/>
              </a:rPr>
              <a:t>the difference  </a:t>
            </a:r>
            <a:r>
              <a:rPr b="1" dirty="0" sz="2800" spc="-60">
                <a:latin typeface="Times New Roman"/>
                <a:cs typeface="Times New Roman"/>
              </a:rPr>
              <a:t>between </a:t>
            </a:r>
            <a:r>
              <a:rPr b="1" dirty="0" sz="2800" spc="-30">
                <a:latin typeface="Times New Roman"/>
                <a:cs typeface="Times New Roman"/>
              </a:rPr>
              <a:t>high </a:t>
            </a:r>
            <a:r>
              <a:rPr b="1" dirty="0" sz="2800" spc="-85">
                <a:latin typeface="Times New Roman"/>
                <a:cs typeface="Times New Roman"/>
              </a:rPr>
              <a:t>and </a:t>
            </a:r>
            <a:r>
              <a:rPr b="1" dirty="0" sz="2800" spc="-5">
                <a:latin typeface="Times New Roman"/>
                <a:cs typeface="Times New Roman"/>
              </a:rPr>
              <a:t>low </a:t>
            </a:r>
            <a:r>
              <a:rPr b="1" dirty="0" sz="2800" spc="-80">
                <a:latin typeface="Times New Roman"/>
                <a:cs typeface="Times New Roman"/>
              </a:rPr>
              <a:t>tide </a:t>
            </a:r>
            <a:r>
              <a:rPr b="1" dirty="0" sz="2800" spc="-50">
                <a:latin typeface="Times New Roman"/>
                <a:cs typeface="Times New Roman"/>
              </a:rPr>
              <a:t>level </a:t>
            </a:r>
            <a:r>
              <a:rPr b="1" dirty="0" sz="2800" spc="-55">
                <a:latin typeface="Times New Roman"/>
                <a:cs typeface="Times New Roman"/>
              </a:rPr>
              <a:t>is utilized </a:t>
            </a:r>
            <a:r>
              <a:rPr b="1" dirty="0" sz="2800" spc="-85">
                <a:latin typeface="Times New Roman"/>
                <a:cs typeface="Times New Roman"/>
              </a:rPr>
              <a:t>to </a:t>
            </a:r>
            <a:r>
              <a:rPr b="1" dirty="0" sz="2800" spc="-75">
                <a:latin typeface="Times New Roman"/>
                <a:cs typeface="Times New Roman"/>
              </a:rPr>
              <a:t>generate  </a:t>
            </a:r>
            <a:r>
              <a:rPr b="1" dirty="0" sz="2800" spc="-70">
                <a:latin typeface="Times New Roman"/>
                <a:cs typeface="Times New Roman"/>
              </a:rPr>
              <a:t>power.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object 2"/>
          <p:cNvSpPr/>
          <p:nvPr/>
        </p:nvSpPr>
        <p:spPr>
          <a:xfrm>
            <a:off x="2927604" y="344424"/>
            <a:ext cx="3323844" cy="1228343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60" name="object 3"/>
          <p:cNvSpPr txBox="1">
            <a:spLocks noGrp="1"/>
          </p:cNvSpPr>
          <p:nvPr>
            <p:ph type="title"/>
          </p:nvPr>
        </p:nvSpPr>
        <p:spPr>
          <a:xfrm>
            <a:off x="1797704" y="434466"/>
            <a:ext cx="5241065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25"/>
              <a:t>Tidal</a:t>
            </a:r>
            <a:r>
              <a:rPr dirty="0" sz="4400" spc="-165"/>
              <a:t> </a:t>
            </a:r>
            <a:r>
              <a:rPr dirty="0" sz="4400" spc="-200"/>
              <a:t>Plants</a:t>
            </a:r>
            <a:endParaRPr sz="4400"/>
          </a:p>
        </p:txBody>
      </p:sp>
      <p:grpSp>
        <p:nvGrpSpPr>
          <p:cNvPr id="105" name="object 4"/>
          <p:cNvGrpSpPr/>
          <p:nvPr/>
        </p:nvGrpSpPr>
        <p:grpSpPr>
          <a:xfrm>
            <a:off x="327659" y="1484375"/>
            <a:ext cx="8529955" cy="4558665"/>
            <a:chOff x="327659" y="1484375"/>
            <a:chExt cx="8529955" cy="4558665"/>
          </a:xfrm>
        </p:grpSpPr>
        <p:sp>
          <p:nvSpPr>
            <p:cNvPr id="1048661" name="object 5"/>
            <p:cNvSpPr/>
            <p:nvPr/>
          </p:nvSpPr>
          <p:spPr>
            <a:xfrm>
              <a:off x="327659" y="1484375"/>
              <a:ext cx="600456" cy="786384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62" name="object 6"/>
            <p:cNvSpPr/>
            <p:nvPr/>
          </p:nvSpPr>
          <p:spPr>
            <a:xfrm>
              <a:off x="655319" y="1490471"/>
              <a:ext cx="1141476" cy="842772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63" name="object 7"/>
            <p:cNvSpPr/>
            <p:nvPr/>
          </p:nvSpPr>
          <p:spPr>
            <a:xfrm>
              <a:off x="1537715" y="1490471"/>
              <a:ext cx="739140" cy="842772"/>
            </a:xfrm>
            <a:prstGeom prst="rect"/>
            <a:blipFill>
              <a:blip xmlns:r="http://schemas.openxmlformats.org/officeDocument/2006/relationships" r:embed="rId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64" name="object 8"/>
            <p:cNvSpPr/>
            <p:nvPr/>
          </p:nvSpPr>
          <p:spPr>
            <a:xfrm>
              <a:off x="2019299" y="1490471"/>
              <a:ext cx="2595372" cy="842772"/>
            </a:xfrm>
            <a:prstGeom prst="rect"/>
            <a:blipFill>
              <a:blip xmlns:r="http://schemas.openxmlformats.org/officeDocument/2006/relationships" r:embed="rId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65" name="object 9"/>
            <p:cNvSpPr/>
            <p:nvPr/>
          </p:nvSpPr>
          <p:spPr>
            <a:xfrm>
              <a:off x="4355592" y="1490471"/>
              <a:ext cx="865632" cy="842772"/>
            </a:xfrm>
            <a:prstGeom prst="rect"/>
            <a:blipFill>
              <a:blip xmlns:r="http://schemas.openxmlformats.org/officeDocument/2006/relationships" r:embed="rId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66" name="object 10"/>
            <p:cNvSpPr/>
            <p:nvPr/>
          </p:nvSpPr>
          <p:spPr>
            <a:xfrm>
              <a:off x="4962144" y="1490471"/>
              <a:ext cx="2427731" cy="842772"/>
            </a:xfrm>
            <a:prstGeom prst="rect"/>
            <a:blipFill>
              <a:blip xmlns:r="http://schemas.openxmlformats.org/officeDocument/2006/relationships" r:embed="rId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67" name="object 11"/>
            <p:cNvSpPr/>
            <p:nvPr/>
          </p:nvSpPr>
          <p:spPr>
            <a:xfrm>
              <a:off x="7132319" y="1490471"/>
              <a:ext cx="675131" cy="842772"/>
            </a:xfrm>
            <a:prstGeom prst="rect"/>
            <a:blipFill>
              <a:blip xmlns:r="http://schemas.openxmlformats.org/officeDocument/2006/relationships" r:embed="rId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68" name="object 12"/>
            <p:cNvSpPr/>
            <p:nvPr/>
          </p:nvSpPr>
          <p:spPr>
            <a:xfrm>
              <a:off x="7548371" y="1490471"/>
              <a:ext cx="1309116" cy="842772"/>
            </a:xfrm>
            <a:prstGeom prst="rect"/>
            <a:blipFill>
              <a:blip xmlns:r="http://schemas.openxmlformats.org/officeDocument/2006/relationships" r:embed="rId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69" name="object 13"/>
            <p:cNvSpPr/>
            <p:nvPr/>
          </p:nvSpPr>
          <p:spPr>
            <a:xfrm>
              <a:off x="655319" y="1901951"/>
              <a:ext cx="1962912" cy="842772"/>
            </a:xfrm>
            <a:prstGeom prst="rect"/>
            <a:blipFill>
              <a:blip xmlns:r="http://schemas.openxmlformats.org/officeDocument/2006/relationships" r:embed="rId1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0" name="object 14"/>
            <p:cNvSpPr/>
            <p:nvPr/>
          </p:nvSpPr>
          <p:spPr>
            <a:xfrm>
              <a:off x="2244852" y="1901951"/>
              <a:ext cx="1248155" cy="842772"/>
            </a:xfrm>
            <a:prstGeom prst="rect"/>
            <a:blipFill>
              <a:blip xmlns:r="http://schemas.openxmlformats.org/officeDocument/2006/relationships" r:embed="rId1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1" name="object 15"/>
            <p:cNvSpPr/>
            <p:nvPr/>
          </p:nvSpPr>
          <p:spPr>
            <a:xfrm>
              <a:off x="3118104" y="1901951"/>
              <a:ext cx="979932" cy="842772"/>
            </a:xfrm>
            <a:prstGeom prst="rect"/>
            <a:blipFill>
              <a:blip xmlns:r="http://schemas.openxmlformats.org/officeDocument/2006/relationships" r:embed="rId1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2" name="object 16"/>
            <p:cNvSpPr/>
            <p:nvPr/>
          </p:nvSpPr>
          <p:spPr>
            <a:xfrm>
              <a:off x="3724656" y="1901951"/>
              <a:ext cx="1394460" cy="842772"/>
            </a:xfrm>
            <a:prstGeom prst="rect"/>
            <a:blipFill>
              <a:blip xmlns:r="http://schemas.openxmlformats.org/officeDocument/2006/relationships" r:embed="rId1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3" name="object 17"/>
            <p:cNvSpPr/>
            <p:nvPr/>
          </p:nvSpPr>
          <p:spPr>
            <a:xfrm>
              <a:off x="4744212" y="1901951"/>
              <a:ext cx="865632" cy="842772"/>
            </a:xfrm>
            <a:prstGeom prst="rect"/>
            <a:blipFill>
              <a:blip xmlns:r="http://schemas.openxmlformats.org/officeDocument/2006/relationships" r:embed="rId1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4" name="object 18"/>
            <p:cNvSpPr/>
            <p:nvPr/>
          </p:nvSpPr>
          <p:spPr>
            <a:xfrm>
              <a:off x="5236463" y="1901951"/>
              <a:ext cx="675132" cy="842772"/>
            </a:xfrm>
            <a:prstGeom prst="rect"/>
            <a:blipFill>
              <a:blip xmlns:r="http://schemas.openxmlformats.org/officeDocument/2006/relationships" r:embed="rId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5" name="object 19"/>
            <p:cNvSpPr/>
            <p:nvPr/>
          </p:nvSpPr>
          <p:spPr>
            <a:xfrm>
              <a:off x="5538215" y="1901951"/>
              <a:ext cx="1831847" cy="842772"/>
            </a:xfrm>
            <a:prstGeom prst="rect"/>
            <a:blipFill>
              <a:blip xmlns:r="http://schemas.openxmlformats.org/officeDocument/2006/relationships" r:embed="rId1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6" name="object 20"/>
            <p:cNvSpPr/>
            <p:nvPr/>
          </p:nvSpPr>
          <p:spPr>
            <a:xfrm>
              <a:off x="6996683" y="1901951"/>
              <a:ext cx="1159764" cy="842772"/>
            </a:xfrm>
            <a:prstGeom prst="rect"/>
            <a:blipFill>
              <a:blip xmlns:r="http://schemas.openxmlformats.org/officeDocument/2006/relationships" r:embed="rId1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7" name="object 21"/>
            <p:cNvSpPr/>
            <p:nvPr/>
          </p:nvSpPr>
          <p:spPr>
            <a:xfrm>
              <a:off x="7781543" y="1901951"/>
              <a:ext cx="1075944" cy="842772"/>
            </a:xfrm>
            <a:prstGeom prst="rect"/>
            <a:blipFill>
              <a:blip xmlns:r="http://schemas.openxmlformats.org/officeDocument/2006/relationships" r:embed="rId1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8" name="object 22"/>
            <p:cNvSpPr/>
            <p:nvPr/>
          </p:nvSpPr>
          <p:spPr>
            <a:xfrm>
              <a:off x="655319" y="2313431"/>
              <a:ext cx="1927860" cy="842772"/>
            </a:xfrm>
            <a:prstGeom prst="rect"/>
            <a:blipFill>
              <a:blip xmlns:r="http://schemas.openxmlformats.org/officeDocument/2006/relationships" r:embed="rId1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79" name="object 23"/>
            <p:cNvSpPr/>
            <p:nvPr/>
          </p:nvSpPr>
          <p:spPr>
            <a:xfrm>
              <a:off x="2212848" y="2313431"/>
              <a:ext cx="1763268" cy="842772"/>
            </a:xfrm>
            <a:prstGeom prst="rect"/>
            <a:blipFill>
              <a:blip xmlns:r="http://schemas.openxmlformats.org/officeDocument/2006/relationships" r:embed="rId1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0" name="object 24"/>
            <p:cNvSpPr/>
            <p:nvPr/>
          </p:nvSpPr>
          <p:spPr>
            <a:xfrm>
              <a:off x="3605783" y="2313431"/>
              <a:ext cx="809243" cy="842772"/>
            </a:xfrm>
            <a:prstGeom prst="rect"/>
            <a:blipFill>
              <a:blip xmlns:r="http://schemas.openxmlformats.org/officeDocument/2006/relationships" r:embed="rId2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1" name="object 25"/>
            <p:cNvSpPr/>
            <p:nvPr/>
          </p:nvSpPr>
          <p:spPr>
            <a:xfrm>
              <a:off x="4044695" y="2313431"/>
              <a:ext cx="1883664" cy="842772"/>
            </a:xfrm>
            <a:prstGeom prst="rect"/>
            <a:blipFill>
              <a:blip xmlns:r="http://schemas.openxmlformats.org/officeDocument/2006/relationships" r:embed="rId2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2" name="object 26"/>
            <p:cNvSpPr/>
            <p:nvPr/>
          </p:nvSpPr>
          <p:spPr>
            <a:xfrm>
              <a:off x="5559551" y="2313431"/>
              <a:ext cx="1746503" cy="842772"/>
            </a:xfrm>
            <a:prstGeom prst="rect"/>
            <a:blipFill>
              <a:blip xmlns:r="http://schemas.openxmlformats.org/officeDocument/2006/relationships" r:embed="rId2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3" name="object 27"/>
            <p:cNvSpPr/>
            <p:nvPr/>
          </p:nvSpPr>
          <p:spPr>
            <a:xfrm>
              <a:off x="6937248" y="2313431"/>
              <a:ext cx="1054607" cy="842772"/>
            </a:xfrm>
            <a:prstGeom prst="rect"/>
            <a:blipFill>
              <a:blip xmlns:r="http://schemas.openxmlformats.org/officeDocument/2006/relationships" r:embed="rId2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4" name="object 28"/>
            <p:cNvSpPr/>
            <p:nvPr/>
          </p:nvSpPr>
          <p:spPr>
            <a:xfrm>
              <a:off x="7621524" y="2313431"/>
              <a:ext cx="1159764" cy="842772"/>
            </a:xfrm>
            <a:prstGeom prst="rect"/>
            <a:blipFill>
              <a:blip xmlns:r="http://schemas.openxmlformats.org/officeDocument/2006/relationships" r:embed="rId2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5" name="object 29"/>
            <p:cNvSpPr/>
            <p:nvPr/>
          </p:nvSpPr>
          <p:spPr>
            <a:xfrm>
              <a:off x="8281416" y="2313431"/>
              <a:ext cx="576072" cy="842772"/>
            </a:xfrm>
            <a:prstGeom prst="rect"/>
            <a:blipFill>
              <a:blip xmlns:r="http://schemas.openxmlformats.org/officeDocument/2006/relationships" r:embed="rId2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6" name="object 30"/>
            <p:cNvSpPr/>
            <p:nvPr/>
          </p:nvSpPr>
          <p:spPr>
            <a:xfrm>
              <a:off x="655319" y="2724911"/>
              <a:ext cx="1476756" cy="842772"/>
            </a:xfrm>
            <a:prstGeom prst="rect"/>
            <a:blipFill>
              <a:blip xmlns:r="http://schemas.openxmlformats.org/officeDocument/2006/relationships" r:embed="rId2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7" name="object 31"/>
            <p:cNvSpPr/>
            <p:nvPr/>
          </p:nvSpPr>
          <p:spPr>
            <a:xfrm>
              <a:off x="1914143" y="2724911"/>
              <a:ext cx="1467611" cy="842772"/>
            </a:xfrm>
            <a:prstGeom prst="rect"/>
            <a:blipFill>
              <a:blip xmlns:r="http://schemas.openxmlformats.org/officeDocument/2006/relationships" r:embed="rId2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8" name="object 32"/>
            <p:cNvSpPr/>
            <p:nvPr/>
          </p:nvSpPr>
          <p:spPr>
            <a:xfrm>
              <a:off x="3163824" y="2724911"/>
              <a:ext cx="1264920" cy="842772"/>
            </a:xfrm>
            <a:prstGeom prst="rect"/>
            <a:blipFill>
              <a:blip xmlns:r="http://schemas.openxmlformats.org/officeDocument/2006/relationships" r:embed="rId2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89" name="object 33"/>
            <p:cNvSpPr/>
            <p:nvPr/>
          </p:nvSpPr>
          <p:spPr>
            <a:xfrm>
              <a:off x="4210812" y="2724911"/>
              <a:ext cx="987551" cy="842772"/>
            </a:xfrm>
            <a:prstGeom prst="rect"/>
            <a:blipFill>
              <a:blip xmlns:r="http://schemas.openxmlformats.org/officeDocument/2006/relationships" r:embed="rId2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0" name="object 34"/>
            <p:cNvSpPr/>
            <p:nvPr/>
          </p:nvSpPr>
          <p:spPr>
            <a:xfrm>
              <a:off x="4981956" y="2724911"/>
              <a:ext cx="1412748" cy="842772"/>
            </a:xfrm>
            <a:prstGeom prst="rect"/>
            <a:blipFill>
              <a:blip xmlns:r="http://schemas.openxmlformats.org/officeDocument/2006/relationships" r:embed="rId3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1" name="object 35"/>
            <p:cNvSpPr/>
            <p:nvPr/>
          </p:nvSpPr>
          <p:spPr>
            <a:xfrm>
              <a:off x="6176771" y="2724911"/>
              <a:ext cx="800100" cy="842772"/>
            </a:xfrm>
            <a:prstGeom prst="rect"/>
            <a:blipFill>
              <a:blip xmlns:r="http://schemas.openxmlformats.org/officeDocument/2006/relationships" r:embed="rId3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2" name="object 36"/>
            <p:cNvSpPr/>
            <p:nvPr/>
          </p:nvSpPr>
          <p:spPr>
            <a:xfrm>
              <a:off x="6758939" y="2724911"/>
              <a:ext cx="987551" cy="842772"/>
            </a:xfrm>
            <a:prstGeom prst="rect"/>
            <a:blipFill>
              <a:blip xmlns:r="http://schemas.openxmlformats.org/officeDocument/2006/relationships" r:embed="rId2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3" name="object 37"/>
            <p:cNvSpPr/>
            <p:nvPr/>
          </p:nvSpPr>
          <p:spPr>
            <a:xfrm>
              <a:off x="7528559" y="2724911"/>
              <a:ext cx="1328927" cy="842772"/>
            </a:xfrm>
            <a:prstGeom prst="rect"/>
            <a:blipFill>
              <a:blip xmlns:r="http://schemas.openxmlformats.org/officeDocument/2006/relationships" r:embed="rId3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4" name="object 38"/>
            <p:cNvSpPr/>
            <p:nvPr/>
          </p:nvSpPr>
          <p:spPr>
            <a:xfrm>
              <a:off x="655319" y="3136391"/>
              <a:ext cx="1879092" cy="842772"/>
            </a:xfrm>
            <a:prstGeom prst="rect"/>
            <a:blipFill>
              <a:blip xmlns:r="http://schemas.openxmlformats.org/officeDocument/2006/relationships" r:embed="rId3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5" name="object 39"/>
            <p:cNvSpPr/>
            <p:nvPr/>
          </p:nvSpPr>
          <p:spPr>
            <a:xfrm>
              <a:off x="2328671" y="3136391"/>
              <a:ext cx="1216152" cy="842772"/>
            </a:xfrm>
            <a:prstGeom prst="rect"/>
            <a:blipFill>
              <a:blip xmlns:r="http://schemas.openxmlformats.org/officeDocument/2006/relationships" r:embed="rId3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6" name="object 40"/>
            <p:cNvSpPr/>
            <p:nvPr/>
          </p:nvSpPr>
          <p:spPr>
            <a:xfrm>
              <a:off x="3339083" y="3136391"/>
              <a:ext cx="1298448" cy="842772"/>
            </a:xfrm>
            <a:prstGeom prst="rect"/>
            <a:blipFill>
              <a:blip xmlns:r="http://schemas.openxmlformats.org/officeDocument/2006/relationships" r:embed="rId3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7" name="object 41"/>
            <p:cNvSpPr/>
            <p:nvPr/>
          </p:nvSpPr>
          <p:spPr>
            <a:xfrm>
              <a:off x="4433315" y="3136391"/>
              <a:ext cx="1088136" cy="842772"/>
            </a:xfrm>
            <a:prstGeom prst="rect"/>
            <a:blipFill>
              <a:blip xmlns:r="http://schemas.openxmlformats.org/officeDocument/2006/relationships" r:embed="rId3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8" name="object 42"/>
            <p:cNvSpPr/>
            <p:nvPr/>
          </p:nvSpPr>
          <p:spPr>
            <a:xfrm>
              <a:off x="5315712" y="3136391"/>
              <a:ext cx="1173480" cy="842772"/>
            </a:xfrm>
            <a:prstGeom prst="rect"/>
            <a:blipFill>
              <a:blip xmlns:r="http://schemas.openxmlformats.org/officeDocument/2006/relationships" r:embed="rId3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99" name="object 43"/>
            <p:cNvSpPr/>
            <p:nvPr/>
          </p:nvSpPr>
          <p:spPr>
            <a:xfrm>
              <a:off x="6283451" y="3136391"/>
              <a:ext cx="1789176" cy="842772"/>
            </a:xfrm>
            <a:prstGeom prst="rect"/>
            <a:blipFill>
              <a:blip xmlns:r="http://schemas.openxmlformats.org/officeDocument/2006/relationships" r:embed="rId3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0" name="object 44"/>
            <p:cNvSpPr/>
            <p:nvPr/>
          </p:nvSpPr>
          <p:spPr>
            <a:xfrm>
              <a:off x="7866888" y="3136391"/>
              <a:ext cx="990600" cy="842772"/>
            </a:xfrm>
            <a:prstGeom prst="rect"/>
            <a:blipFill>
              <a:blip xmlns:r="http://schemas.openxmlformats.org/officeDocument/2006/relationships" r:embed="rId3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1" name="object 45"/>
            <p:cNvSpPr/>
            <p:nvPr/>
          </p:nvSpPr>
          <p:spPr>
            <a:xfrm>
              <a:off x="655319" y="3547871"/>
              <a:ext cx="1786127" cy="842771"/>
            </a:xfrm>
            <a:prstGeom prst="rect"/>
            <a:blipFill>
              <a:blip xmlns:r="http://schemas.openxmlformats.org/officeDocument/2006/relationships" r:embed="rId4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2" name="object 46"/>
            <p:cNvSpPr/>
            <p:nvPr/>
          </p:nvSpPr>
          <p:spPr>
            <a:xfrm>
              <a:off x="2106167" y="3547871"/>
              <a:ext cx="1088136" cy="842771"/>
            </a:xfrm>
            <a:prstGeom prst="rect"/>
            <a:blipFill>
              <a:blip xmlns:r="http://schemas.openxmlformats.org/officeDocument/2006/relationships" r:embed="rId3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3" name="object 47"/>
            <p:cNvSpPr/>
            <p:nvPr/>
          </p:nvSpPr>
          <p:spPr>
            <a:xfrm>
              <a:off x="2857499" y="3547871"/>
              <a:ext cx="2180844" cy="842771"/>
            </a:xfrm>
            <a:prstGeom prst="rect"/>
            <a:blipFill>
              <a:blip xmlns:r="http://schemas.openxmlformats.org/officeDocument/2006/relationships" r:embed="rId4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4" name="object 48"/>
            <p:cNvSpPr/>
            <p:nvPr/>
          </p:nvSpPr>
          <p:spPr>
            <a:xfrm>
              <a:off x="4701539" y="3547871"/>
              <a:ext cx="1644395" cy="842771"/>
            </a:xfrm>
            <a:prstGeom prst="rect"/>
            <a:blipFill>
              <a:blip xmlns:r="http://schemas.openxmlformats.org/officeDocument/2006/relationships" r:embed="rId4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5" name="object 49"/>
            <p:cNvSpPr/>
            <p:nvPr/>
          </p:nvSpPr>
          <p:spPr>
            <a:xfrm>
              <a:off x="6009131" y="3547871"/>
              <a:ext cx="1493519" cy="842771"/>
            </a:xfrm>
            <a:prstGeom prst="rect"/>
            <a:blipFill>
              <a:blip xmlns:r="http://schemas.openxmlformats.org/officeDocument/2006/relationships" r:embed="rId4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6" name="object 50"/>
            <p:cNvSpPr/>
            <p:nvPr/>
          </p:nvSpPr>
          <p:spPr>
            <a:xfrm>
              <a:off x="7002779" y="3547871"/>
              <a:ext cx="577596" cy="842771"/>
            </a:xfrm>
            <a:prstGeom prst="rect"/>
            <a:blipFill>
              <a:blip xmlns:r="http://schemas.openxmlformats.org/officeDocument/2006/relationships" r:embed="rId4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7" name="object 51"/>
            <p:cNvSpPr/>
            <p:nvPr/>
          </p:nvSpPr>
          <p:spPr>
            <a:xfrm>
              <a:off x="7242048" y="3547871"/>
              <a:ext cx="1615440" cy="842771"/>
            </a:xfrm>
            <a:prstGeom prst="rect"/>
            <a:blipFill>
              <a:blip xmlns:r="http://schemas.openxmlformats.org/officeDocument/2006/relationships" r:embed="rId4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8" name="object 52"/>
            <p:cNvSpPr/>
            <p:nvPr/>
          </p:nvSpPr>
          <p:spPr>
            <a:xfrm>
              <a:off x="655319" y="3959352"/>
              <a:ext cx="1066800" cy="842772"/>
            </a:xfrm>
            <a:prstGeom prst="rect"/>
            <a:blipFill>
              <a:blip xmlns:r="http://schemas.openxmlformats.org/officeDocument/2006/relationships" r:embed="rId4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09" name="object 53"/>
            <p:cNvSpPr/>
            <p:nvPr/>
          </p:nvSpPr>
          <p:spPr>
            <a:xfrm>
              <a:off x="1325879" y="3959352"/>
              <a:ext cx="1147571" cy="842772"/>
            </a:xfrm>
            <a:prstGeom prst="rect"/>
            <a:blipFill>
              <a:blip xmlns:r="http://schemas.openxmlformats.org/officeDocument/2006/relationships" r:embed="rId4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0" name="object 54"/>
            <p:cNvSpPr/>
            <p:nvPr/>
          </p:nvSpPr>
          <p:spPr>
            <a:xfrm>
              <a:off x="2077211" y="3959352"/>
              <a:ext cx="979932" cy="842772"/>
            </a:xfrm>
            <a:prstGeom prst="rect"/>
            <a:blipFill>
              <a:blip xmlns:r="http://schemas.openxmlformats.org/officeDocument/2006/relationships" r:embed="rId4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1" name="object 55"/>
            <p:cNvSpPr/>
            <p:nvPr/>
          </p:nvSpPr>
          <p:spPr>
            <a:xfrm>
              <a:off x="2660904" y="3959352"/>
              <a:ext cx="1376171" cy="842772"/>
            </a:xfrm>
            <a:prstGeom prst="rect"/>
            <a:blipFill>
              <a:blip xmlns:r="http://schemas.openxmlformats.org/officeDocument/2006/relationships" r:embed="rId4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2" name="object 56"/>
            <p:cNvSpPr/>
            <p:nvPr/>
          </p:nvSpPr>
          <p:spPr>
            <a:xfrm>
              <a:off x="3640836" y="3959352"/>
              <a:ext cx="1248156" cy="842772"/>
            </a:xfrm>
            <a:prstGeom prst="rect"/>
            <a:blipFill>
              <a:blip xmlns:r="http://schemas.openxmlformats.org/officeDocument/2006/relationships" r:embed="rId1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3" name="object 57"/>
            <p:cNvSpPr/>
            <p:nvPr/>
          </p:nvSpPr>
          <p:spPr>
            <a:xfrm>
              <a:off x="4492751" y="3959352"/>
              <a:ext cx="981455" cy="842772"/>
            </a:xfrm>
            <a:prstGeom prst="rect"/>
            <a:blipFill>
              <a:blip xmlns:r="http://schemas.openxmlformats.org/officeDocument/2006/relationships" r:embed="rId5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4" name="object 58"/>
            <p:cNvSpPr/>
            <p:nvPr/>
          </p:nvSpPr>
          <p:spPr>
            <a:xfrm>
              <a:off x="5077968" y="3959352"/>
              <a:ext cx="1310639" cy="842772"/>
            </a:xfrm>
            <a:prstGeom prst="rect"/>
            <a:blipFill>
              <a:blip xmlns:r="http://schemas.openxmlformats.org/officeDocument/2006/relationships" r:embed="rId5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5" name="object 59"/>
            <p:cNvSpPr/>
            <p:nvPr/>
          </p:nvSpPr>
          <p:spPr>
            <a:xfrm>
              <a:off x="5992368" y="3959352"/>
              <a:ext cx="1060704" cy="842772"/>
            </a:xfrm>
            <a:prstGeom prst="rect"/>
            <a:blipFill>
              <a:blip xmlns:r="http://schemas.openxmlformats.org/officeDocument/2006/relationships" r:embed="rId5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6" name="object 60"/>
            <p:cNvSpPr/>
            <p:nvPr/>
          </p:nvSpPr>
          <p:spPr>
            <a:xfrm>
              <a:off x="6656831" y="3959352"/>
              <a:ext cx="1222248" cy="842772"/>
            </a:xfrm>
            <a:prstGeom prst="rect"/>
            <a:blipFill>
              <a:blip xmlns:r="http://schemas.openxmlformats.org/officeDocument/2006/relationships" r:embed="rId5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7" name="object 61"/>
            <p:cNvSpPr/>
            <p:nvPr/>
          </p:nvSpPr>
          <p:spPr>
            <a:xfrm>
              <a:off x="7482840" y="3959352"/>
              <a:ext cx="792479" cy="842772"/>
            </a:xfrm>
            <a:prstGeom prst="rect"/>
            <a:blipFill>
              <a:blip xmlns:r="http://schemas.openxmlformats.org/officeDocument/2006/relationships" r:embed="rId5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8" name="object 62"/>
            <p:cNvSpPr/>
            <p:nvPr/>
          </p:nvSpPr>
          <p:spPr>
            <a:xfrm>
              <a:off x="7879079" y="3959352"/>
              <a:ext cx="978407" cy="842772"/>
            </a:xfrm>
            <a:prstGeom prst="rect"/>
            <a:blipFill>
              <a:blip xmlns:r="http://schemas.openxmlformats.org/officeDocument/2006/relationships" r:embed="rId5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19" name="object 63"/>
            <p:cNvSpPr/>
            <p:nvPr/>
          </p:nvSpPr>
          <p:spPr>
            <a:xfrm>
              <a:off x="655319" y="4370831"/>
              <a:ext cx="1394460" cy="842771"/>
            </a:xfrm>
            <a:prstGeom prst="rect"/>
            <a:blipFill>
              <a:blip xmlns:r="http://schemas.openxmlformats.org/officeDocument/2006/relationships" r:embed="rId1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0" name="object 64"/>
            <p:cNvSpPr/>
            <p:nvPr/>
          </p:nvSpPr>
          <p:spPr>
            <a:xfrm>
              <a:off x="1741931" y="4370831"/>
              <a:ext cx="1463040" cy="842771"/>
            </a:xfrm>
            <a:prstGeom prst="rect"/>
            <a:blipFill>
              <a:blip xmlns:r="http://schemas.openxmlformats.org/officeDocument/2006/relationships" r:embed="rId5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1" name="object 65"/>
            <p:cNvSpPr/>
            <p:nvPr/>
          </p:nvSpPr>
          <p:spPr>
            <a:xfrm>
              <a:off x="2895599" y="4370831"/>
              <a:ext cx="1046988" cy="842771"/>
            </a:xfrm>
            <a:prstGeom prst="rect"/>
            <a:blipFill>
              <a:blip xmlns:r="http://schemas.openxmlformats.org/officeDocument/2006/relationships" r:embed="rId5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2" name="object 66"/>
            <p:cNvSpPr/>
            <p:nvPr/>
          </p:nvSpPr>
          <p:spPr>
            <a:xfrm>
              <a:off x="3634739" y="4370831"/>
              <a:ext cx="1345691" cy="842771"/>
            </a:xfrm>
            <a:prstGeom prst="rect"/>
            <a:blipFill>
              <a:blip xmlns:r="http://schemas.openxmlformats.org/officeDocument/2006/relationships" r:embed="rId5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3" name="object 67"/>
            <p:cNvSpPr/>
            <p:nvPr/>
          </p:nvSpPr>
          <p:spPr>
            <a:xfrm>
              <a:off x="4672583" y="4370831"/>
              <a:ext cx="854963" cy="842771"/>
            </a:xfrm>
            <a:prstGeom prst="rect"/>
            <a:blipFill>
              <a:blip xmlns:r="http://schemas.openxmlformats.org/officeDocument/2006/relationships" r:embed="rId5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4" name="object 68"/>
            <p:cNvSpPr/>
            <p:nvPr/>
          </p:nvSpPr>
          <p:spPr>
            <a:xfrm>
              <a:off x="5219700" y="4370831"/>
              <a:ext cx="1645920" cy="842771"/>
            </a:xfrm>
            <a:prstGeom prst="rect"/>
            <a:blipFill>
              <a:blip xmlns:r="http://schemas.openxmlformats.org/officeDocument/2006/relationships" r:embed="rId6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5" name="object 69"/>
            <p:cNvSpPr/>
            <p:nvPr/>
          </p:nvSpPr>
          <p:spPr>
            <a:xfrm>
              <a:off x="6557771" y="4370831"/>
              <a:ext cx="792479" cy="842771"/>
            </a:xfrm>
            <a:prstGeom prst="rect"/>
            <a:blipFill>
              <a:blip xmlns:r="http://schemas.openxmlformats.org/officeDocument/2006/relationships" r:embed="rId5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6" name="object 70"/>
            <p:cNvSpPr/>
            <p:nvPr/>
          </p:nvSpPr>
          <p:spPr>
            <a:xfrm>
              <a:off x="7042403" y="4370831"/>
              <a:ext cx="1815083" cy="842771"/>
            </a:xfrm>
            <a:prstGeom prst="rect"/>
            <a:blipFill>
              <a:blip xmlns:r="http://schemas.openxmlformats.org/officeDocument/2006/relationships" r:embed="rId6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7" name="object 71"/>
            <p:cNvSpPr/>
            <p:nvPr/>
          </p:nvSpPr>
          <p:spPr>
            <a:xfrm>
              <a:off x="655319" y="4782311"/>
              <a:ext cx="1621536" cy="842772"/>
            </a:xfrm>
            <a:prstGeom prst="rect"/>
            <a:blipFill>
              <a:blip xmlns:r="http://schemas.openxmlformats.org/officeDocument/2006/relationships" r:embed="rId6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8" name="object 72"/>
            <p:cNvSpPr/>
            <p:nvPr/>
          </p:nvSpPr>
          <p:spPr>
            <a:xfrm>
              <a:off x="1914143" y="4782311"/>
              <a:ext cx="1475232" cy="842772"/>
            </a:xfrm>
            <a:prstGeom prst="rect"/>
            <a:blipFill>
              <a:blip xmlns:r="http://schemas.openxmlformats.org/officeDocument/2006/relationships" r:embed="rId6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29" name="object 73"/>
            <p:cNvSpPr/>
            <p:nvPr/>
          </p:nvSpPr>
          <p:spPr>
            <a:xfrm>
              <a:off x="3026664" y="4782311"/>
              <a:ext cx="947927" cy="842772"/>
            </a:xfrm>
            <a:prstGeom prst="rect"/>
            <a:blipFill>
              <a:blip xmlns:r="http://schemas.openxmlformats.org/officeDocument/2006/relationships" r:embed="rId6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0" name="object 74"/>
            <p:cNvSpPr/>
            <p:nvPr/>
          </p:nvSpPr>
          <p:spPr>
            <a:xfrm>
              <a:off x="3611880" y="4782311"/>
              <a:ext cx="1392936" cy="842772"/>
            </a:xfrm>
            <a:prstGeom prst="rect"/>
            <a:blipFill>
              <a:blip xmlns:r="http://schemas.openxmlformats.org/officeDocument/2006/relationships" r:embed="rId6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1" name="object 75"/>
            <p:cNvSpPr/>
            <p:nvPr/>
          </p:nvSpPr>
          <p:spPr>
            <a:xfrm>
              <a:off x="4642104" y="4782311"/>
              <a:ext cx="1876044" cy="842772"/>
            </a:xfrm>
            <a:prstGeom prst="rect"/>
            <a:blipFill>
              <a:blip xmlns:r="http://schemas.openxmlformats.org/officeDocument/2006/relationships" r:embed="rId6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2" name="object 76"/>
            <p:cNvSpPr/>
            <p:nvPr/>
          </p:nvSpPr>
          <p:spPr>
            <a:xfrm>
              <a:off x="6018275" y="4782311"/>
              <a:ext cx="576072" cy="842772"/>
            </a:xfrm>
            <a:prstGeom prst="rect"/>
            <a:blipFill>
              <a:blip xmlns:r="http://schemas.openxmlformats.org/officeDocument/2006/relationships" r:embed="rId6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3" name="object 77"/>
            <p:cNvSpPr/>
            <p:nvPr/>
          </p:nvSpPr>
          <p:spPr>
            <a:xfrm>
              <a:off x="6231636" y="4782311"/>
              <a:ext cx="1248156" cy="842772"/>
            </a:xfrm>
            <a:prstGeom prst="rect"/>
            <a:blipFill>
              <a:blip xmlns:r="http://schemas.openxmlformats.org/officeDocument/2006/relationships" r:embed="rId6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4" name="object 78"/>
            <p:cNvSpPr/>
            <p:nvPr/>
          </p:nvSpPr>
          <p:spPr>
            <a:xfrm>
              <a:off x="7117079" y="4782311"/>
              <a:ext cx="675131" cy="842772"/>
            </a:xfrm>
            <a:prstGeom prst="rect"/>
            <a:blipFill>
              <a:blip xmlns:r="http://schemas.openxmlformats.org/officeDocument/2006/relationships" r:embed="rId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5" name="object 79"/>
            <p:cNvSpPr/>
            <p:nvPr/>
          </p:nvSpPr>
          <p:spPr>
            <a:xfrm>
              <a:off x="7429500" y="4782311"/>
              <a:ext cx="1427988" cy="842772"/>
            </a:xfrm>
            <a:prstGeom prst="rect"/>
            <a:blipFill>
              <a:blip xmlns:r="http://schemas.openxmlformats.org/officeDocument/2006/relationships" r:embed="rId6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6" name="object 80"/>
            <p:cNvSpPr/>
            <p:nvPr/>
          </p:nvSpPr>
          <p:spPr>
            <a:xfrm>
              <a:off x="655319" y="5199887"/>
              <a:ext cx="990600" cy="842772"/>
            </a:xfrm>
            <a:prstGeom prst="rect"/>
            <a:blipFill>
              <a:blip xmlns:r="http://schemas.openxmlformats.org/officeDocument/2006/relationships" r:embed="rId7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7" name="object 81"/>
            <p:cNvSpPr/>
            <p:nvPr/>
          </p:nvSpPr>
          <p:spPr>
            <a:xfrm>
              <a:off x="1232915" y="5199887"/>
              <a:ext cx="1437132" cy="842772"/>
            </a:xfrm>
            <a:prstGeom prst="rect"/>
            <a:blipFill>
              <a:blip xmlns:r="http://schemas.openxmlformats.org/officeDocument/2006/relationships" r:embed="rId7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8" name="object 82"/>
            <p:cNvSpPr/>
            <p:nvPr/>
          </p:nvSpPr>
          <p:spPr>
            <a:xfrm>
              <a:off x="2257043" y="5199887"/>
              <a:ext cx="1466087" cy="842772"/>
            </a:xfrm>
            <a:prstGeom prst="rect"/>
            <a:blipFill>
              <a:blip xmlns:r="http://schemas.openxmlformats.org/officeDocument/2006/relationships" r:embed="rId7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39" name="object 83"/>
            <p:cNvSpPr/>
            <p:nvPr/>
          </p:nvSpPr>
          <p:spPr>
            <a:xfrm>
              <a:off x="3311652" y="5199887"/>
              <a:ext cx="982979" cy="842772"/>
            </a:xfrm>
            <a:prstGeom prst="rect"/>
            <a:blipFill>
              <a:blip xmlns:r="http://schemas.openxmlformats.org/officeDocument/2006/relationships" r:embed="rId7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40" name="object 84"/>
            <p:cNvSpPr/>
            <p:nvPr/>
          </p:nvSpPr>
          <p:spPr>
            <a:xfrm>
              <a:off x="3883151" y="5199887"/>
              <a:ext cx="1187196" cy="842772"/>
            </a:xfrm>
            <a:prstGeom prst="rect"/>
            <a:blipFill>
              <a:blip xmlns:r="http://schemas.openxmlformats.org/officeDocument/2006/relationships" r:embed="rId7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41" name="object 85"/>
            <p:cNvSpPr/>
            <p:nvPr/>
          </p:nvSpPr>
          <p:spPr>
            <a:xfrm>
              <a:off x="4657344" y="5199887"/>
              <a:ext cx="1383791" cy="842772"/>
            </a:xfrm>
            <a:prstGeom prst="rect"/>
            <a:blipFill>
              <a:blip xmlns:r="http://schemas.openxmlformats.org/officeDocument/2006/relationships" r:embed="rId7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42" name="object 86"/>
            <p:cNvSpPr/>
            <p:nvPr/>
          </p:nvSpPr>
          <p:spPr>
            <a:xfrm>
              <a:off x="5629656" y="5199887"/>
              <a:ext cx="742188" cy="842772"/>
            </a:xfrm>
            <a:prstGeom prst="rect"/>
            <a:blipFill>
              <a:blip xmlns:r="http://schemas.openxmlformats.org/officeDocument/2006/relationships" r:embed="rId7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43" name="object 87"/>
            <p:cNvSpPr/>
            <p:nvPr/>
          </p:nvSpPr>
          <p:spPr>
            <a:xfrm>
              <a:off x="5958839" y="5199887"/>
              <a:ext cx="1207008" cy="842772"/>
            </a:xfrm>
            <a:prstGeom prst="rect"/>
            <a:blipFill>
              <a:blip xmlns:r="http://schemas.openxmlformats.org/officeDocument/2006/relationships" r:embed="rId7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44" name="object 88"/>
            <p:cNvSpPr/>
            <p:nvPr/>
          </p:nvSpPr>
          <p:spPr>
            <a:xfrm>
              <a:off x="6665975" y="5199887"/>
              <a:ext cx="576072" cy="842772"/>
            </a:xfrm>
            <a:prstGeom prst="rect"/>
            <a:blipFill>
              <a:blip xmlns:r="http://schemas.openxmlformats.org/officeDocument/2006/relationships" r:embed="rId6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  <p:sp>
        <p:nvSpPr>
          <p:cNvPr id="1048745" name="object 89"/>
          <p:cNvSpPr txBox="1"/>
          <p:nvPr/>
        </p:nvSpPr>
        <p:spPr>
          <a:xfrm>
            <a:off x="535940" y="1549653"/>
            <a:ext cx="8077834" cy="4527550"/>
          </a:xfrm>
          <a:prstGeom prst="rect"/>
        </p:spPr>
        <p:txBody>
          <a:bodyPr bIns="0" lIns="0" rIns="0" rtlCol="0" tIns="57150" vert="horz" wrap="square">
            <a:spAutoFit/>
          </a:bodyPr>
          <a:p>
            <a:pPr algn="just" indent="-342900" marL="355600" marR="5080">
              <a:lnSpc>
                <a:spcPct val="90200"/>
              </a:lnSpc>
              <a:spcBef>
                <a:spcPts val="45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150">
                <a:latin typeface="Times New Roman"/>
                <a:cs typeface="Times New Roman"/>
              </a:rPr>
              <a:t>This </a:t>
            </a:r>
            <a:r>
              <a:rPr b="1" dirty="0" sz="3000" spc="-55">
                <a:latin typeface="Times New Roman"/>
                <a:cs typeface="Times New Roman"/>
              </a:rPr>
              <a:t>is </a:t>
            </a:r>
            <a:r>
              <a:rPr b="1" dirty="0" sz="3000" spc="-70">
                <a:latin typeface="Times New Roman"/>
                <a:cs typeface="Times New Roman"/>
              </a:rPr>
              <a:t>accomplished </a:t>
            </a:r>
            <a:r>
              <a:rPr b="1" dirty="0" sz="3000" spc="-135">
                <a:latin typeface="Times New Roman"/>
                <a:cs typeface="Times New Roman"/>
              </a:rPr>
              <a:t>by </a:t>
            </a:r>
            <a:r>
              <a:rPr b="1" dirty="0" sz="3000" spc="-70">
                <a:latin typeface="Times New Roman"/>
                <a:cs typeface="Times New Roman"/>
              </a:rPr>
              <a:t>constructing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90">
                <a:latin typeface="Times New Roman"/>
                <a:cs typeface="Times New Roman"/>
              </a:rPr>
              <a:t>basin  </a:t>
            </a:r>
            <a:r>
              <a:rPr b="1" dirty="0" sz="3000" spc="-105">
                <a:latin typeface="Times New Roman"/>
                <a:cs typeface="Times New Roman"/>
              </a:rPr>
              <a:t>separated </a:t>
            </a:r>
            <a:r>
              <a:rPr b="1" dirty="0" sz="3000" spc="-100">
                <a:latin typeface="Times New Roman"/>
                <a:cs typeface="Times New Roman"/>
              </a:rPr>
              <a:t>from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55">
                <a:latin typeface="Times New Roman"/>
                <a:cs typeface="Times New Roman"/>
              </a:rPr>
              <a:t>ocean </a:t>
            </a:r>
            <a:r>
              <a:rPr b="1" dirty="0" sz="3000" spc="-130">
                <a:latin typeface="Times New Roman"/>
                <a:cs typeface="Times New Roman"/>
              </a:rPr>
              <a:t>by </a:t>
            </a:r>
            <a:r>
              <a:rPr b="1" dirty="0" sz="3000" spc="-95">
                <a:latin typeface="Times New Roman"/>
                <a:cs typeface="Times New Roman"/>
              </a:rPr>
              <a:t>a partition </a:t>
            </a:r>
            <a:r>
              <a:rPr b="1" dirty="0" sz="3000" spc="-35">
                <a:latin typeface="Times New Roman"/>
                <a:cs typeface="Times New Roman"/>
              </a:rPr>
              <a:t>wall </a:t>
            </a:r>
            <a:r>
              <a:rPr b="1" dirty="0" sz="3000" spc="-95">
                <a:latin typeface="Times New Roman"/>
                <a:cs typeface="Times New Roman"/>
              </a:rPr>
              <a:t>and  </a:t>
            </a:r>
            <a:r>
              <a:rPr b="1" dirty="0" sz="3000" spc="-60">
                <a:latin typeface="Times New Roman"/>
                <a:cs typeface="Times New Roman"/>
              </a:rPr>
              <a:t>installing </a:t>
            </a:r>
            <a:r>
              <a:rPr b="1" dirty="0" sz="3000" spc="-95">
                <a:latin typeface="Times New Roman"/>
                <a:cs typeface="Times New Roman"/>
              </a:rPr>
              <a:t>turbines </a:t>
            </a:r>
            <a:r>
              <a:rPr b="1" dirty="0" sz="3000" spc="-25">
                <a:latin typeface="Times New Roman"/>
                <a:cs typeface="Times New Roman"/>
              </a:rPr>
              <a:t>in </a:t>
            </a:r>
            <a:r>
              <a:rPr b="1" dirty="0" sz="3000" spc="-60">
                <a:latin typeface="Times New Roman"/>
                <a:cs typeface="Times New Roman"/>
              </a:rPr>
              <a:t>openings </a:t>
            </a:r>
            <a:r>
              <a:rPr b="1" dirty="0" sz="3000" spc="-75">
                <a:latin typeface="Times New Roman"/>
                <a:cs typeface="Times New Roman"/>
              </a:rPr>
              <a:t>through this </a:t>
            </a:r>
            <a:r>
              <a:rPr b="1" dirty="0" sz="3000" spc="-60">
                <a:latin typeface="Times New Roman"/>
                <a:cs typeface="Times New Roman"/>
              </a:rPr>
              <a:t>wall</a:t>
            </a:r>
            <a:r>
              <a:rPr dirty="0" sz="3000" spc="-60">
                <a:latin typeface="Times New Roman"/>
                <a:cs typeface="Times New Roman"/>
              </a:rPr>
              <a:t>.  </a:t>
            </a:r>
            <a:r>
              <a:rPr dirty="0" sz="3000" spc="70">
                <a:latin typeface="Times New Roman"/>
                <a:cs typeface="Times New Roman"/>
              </a:rPr>
              <a:t>Water </a:t>
            </a:r>
            <a:r>
              <a:rPr dirty="0" sz="3000" spc="-10">
                <a:latin typeface="Times New Roman"/>
                <a:cs typeface="Times New Roman"/>
              </a:rPr>
              <a:t>passes </a:t>
            </a:r>
            <a:r>
              <a:rPr dirty="0" sz="3000" spc="40">
                <a:latin typeface="Times New Roman"/>
                <a:cs typeface="Times New Roman"/>
              </a:rPr>
              <a:t>from </a:t>
            </a:r>
            <a:r>
              <a:rPr dirty="0" sz="3000" spc="55">
                <a:latin typeface="Times New Roman"/>
                <a:cs typeface="Times New Roman"/>
              </a:rPr>
              <a:t>the </a:t>
            </a:r>
            <a:r>
              <a:rPr dirty="0" sz="3000" spc="35">
                <a:latin typeface="Times New Roman"/>
                <a:cs typeface="Times New Roman"/>
              </a:rPr>
              <a:t>ocean  </a:t>
            </a:r>
            <a:r>
              <a:rPr dirty="0" sz="3000" spc="10">
                <a:latin typeface="Times New Roman"/>
                <a:cs typeface="Times New Roman"/>
              </a:rPr>
              <a:t>to  </a:t>
            </a:r>
            <a:r>
              <a:rPr dirty="0" sz="3000" spc="55">
                <a:latin typeface="Times New Roman"/>
                <a:cs typeface="Times New Roman"/>
              </a:rPr>
              <a:t>the </a:t>
            </a:r>
            <a:r>
              <a:rPr dirty="0" sz="3000" spc="30">
                <a:latin typeface="Times New Roman"/>
                <a:cs typeface="Times New Roman"/>
              </a:rPr>
              <a:t>basin  </a:t>
            </a:r>
            <a:r>
              <a:rPr dirty="0" sz="3000" spc="65">
                <a:latin typeface="Times New Roman"/>
                <a:cs typeface="Times New Roman"/>
              </a:rPr>
              <a:t>drainage </a:t>
            </a:r>
            <a:r>
              <a:rPr dirty="0" sz="3000" spc="70">
                <a:latin typeface="Times New Roman"/>
                <a:cs typeface="Times New Roman"/>
              </a:rPr>
              <a:t>high </a:t>
            </a:r>
            <a:r>
              <a:rPr dirty="0" sz="3000" spc="-30">
                <a:latin typeface="Times New Roman"/>
                <a:cs typeface="Times New Roman"/>
              </a:rPr>
              <a:t>tides,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70">
                <a:latin typeface="Times New Roman"/>
                <a:cs typeface="Times New Roman"/>
              </a:rPr>
              <a:t>thus </a:t>
            </a:r>
            <a:r>
              <a:rPr dirty="0" sz="3000" spc="110">
                <a:latin typeface="Times New Roman"/>
                <a:cs typeface="Times New Roman"/>
              </a:rPr>
              <a:t>running </a:t>
            </a:r>
            <a:r>
              <a:rPr dirty="0" sz="3000" spc="60">
                <a:latin typeface="Times New Roman"/>
                <a:cs typeface="Times New Roman"/>
              </a:rPr>
              <a:t>the  </a:t>
            </a:r>
            <a:r>
              <a:rPr dirty="0" sz="3000" spc="55">
                <a:latin typeface="Times New Roman"/>
                <a:cs typeface="Times New Roman"/>
              </a:rPr>
              <a:t>turbines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55">
                <a:latin typeface="Times New Roman"/>
                <a:cs typeface="Times New Roman"/>
              </a:rPr>
              <a:t>generating </a:t>
            </a:r>
            <a:r>
              <a:rPr dirty="0" sz="3000" spc="20">
                <a:latin typeface="Times New Roman"/>
                <a:cs typeface="Times New Roman"/>
              </a:rPr>
              <a:t>electric </a:t>
            </a:r>
            <a:r>
              <a:rPr dirty="0" sz="3000" spc="25">
                <a:latin typeface="Times New Roman"/>
                <a:cs typeface="Times New Roman"/>
              </a:rPr>
              <a:t>power. </a:t>
            </a:r>
            <a:r>
              <a:rPr b="1" dirty="0" sz="3000" spc="-65">
                <a:latin typeface="Times New Roman"/>
                <a:cs typeface="Times New Roman"/>
              </a:rPr>
              <a:t>During  </a:t>
            </a:r>
            <a:r>
              <a:rPr b="1" dirty="0" sz="3000" spc="-5">
                <a:latin typeface="Times New Roman"/>
                <a:cs typeface="Times New Roman"/>
              </a:rPr>
              <a:t>low </a:t>
            </a:r>
            <a:r>
              <a:rPr b="1" dirty="0" sz="3000" spc="-100">
                <a:latin typeface="Times New Roman"/>
                <a:cs typeface="Times New Roman"/>
              </a:rPr>
              <a:t>tide,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85">
                <a:latin typeface="Times New Roman"/>
                <a:cs typeface="Times New Roman"/>
              </a:rPr>
              <a:t>water </a:t>
            </a:r>
            <a:r>
              <a:rPr b="1" dirty="0" sz="3000" spc="-100">
                <a:latin typeface="Times New Roman"/>
                <a:cs typeface="Times New Roman"/>
              </a:rPr>
              <a:t>from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90">
                <a:latin typeface="Times New Roman"/>
                <a:cs typeface="Times New Roman"/>
              </a:rPr>
              <a:t>basin </a:t>
            </a:r>
            <a:r>
              <a:rPr b="1" dirty="0" sz="3000" spc="-75">
                <a:latin typeface="Times New Roman"/>
                <a:cs typeface="Times New Roman"/>
              </a:rPr>
              <a:t>run </a:t>
            </a:r>
            <a:r>
              <a:rPr b="1" dirty="0" sz="3000" spc="-120">
                <a:latin typeface="Times New Roman"/>
                <a:cs typeface="Times New Roman"/>
              </a:rPr>
              <a:t>back </a:t>
            </a:r>
            <a:r>
              <a:rPr b="1" dirty="0" sz="3000" spc="-90">
                <a:latin typeface="Times New Roman"/>
                <a:cs typeface="Times New Roman"/>
              </a:rPr>
              <a:t>to </a:t>
            </a:r>
            <a:r>
              <a:rPr b="1" dirty="0" sz="3000" spc="-75">
                <a:latin typeface="Times New Roman"/>
                <a:cs typeface="Times New Roman"/>
              </a:rPr>
              <a:t>the  </a:t>
            </a:r>
            <a:r>
              <a:rPr b="1" dirty="0" sz="3000" spc="-55">
                <a:latin typeface="Times New Roman"/>
                <a:cs typeface="Times New Roman"/>
              </a:rPr>
              <a:t>ocean </a:t>
            </a:r>
            <a:r>
              <a:rPr b="1" dirty="0" sz="3000" spc="-15">
                <a:latin typeface="Times New Roman"/>
                <a:cs typeface="Times New Roman"/>
              </a:rPr>
              <a:t>which </a:t>
            </a:r>
            <a:r>
              <a:rPr b="1" dirty="0" sz="3000" spc="-55">
                <a:latin typeface="Times New Roman"/>
                <a:cs typeface="Times New Roman"/>
              </a:rPr>
              <a:t>can </a:t>
            </a:r>
            <a:r>
              <a:rPr b="1" dirty="0" sz="3000" spc="-70">
                <a:latin typeface="Times New Roman"/>
                <a:cs typeface="Times New Roman"/>
              </a:rPr>
              <a:t>again </a:t>
            </a:r>
            <a:r>
              <a:rPr b="1" dirty="0" sz="3000" spc="-100">
                <a:latin typeface="Times New Roman"/>
                <a:cs typeface="Times New Roman"/>
              </a:rPr>
              <a:t>be </a:t>
            </a:r>
            <a:r>
              <a:rPr b="1" dirty="0" sz="3000" spc="-60">
                <a:latin typeface="Times New Roman"/>
                <a:cs typeface="Times New Roman"/>
              </a:rPr>
              <a:t>utilized </a:t>
            </a:r>
            <a:r>
              <a:rPr b="1" dirty="0" sz="3000" spc="-90">
                <a:latin typeface="Times New Roman"/>
                <a:cs typeface="Times New Roman"/>
              </a:rPr>
              <a:t>to </a:t>
            </a:r>
            <a:r>
              <a:rPr b="1" dirty="0" sz="3000" spc="-80">
                <a:latin typeface="Times New Roman"/>
                <a:cs typeface="Times New Roman"/>
              </a:rPr>
              <a:t>generate  </a:t>
            </a:r>
            <a:r>
              <a:rPr b="1" dirty="0" sz="3000" spc="-65">
                <a:latin typeface="Times New Roman"/>
                <a:cs typeface="Times New Roman"/>
              </a:rPr>
              <a:t>electric </a:t>
            </a:r>
            <a:r>
              <a:rPr b="1" dirty="0" sz="3000" spc="-60">
                <a:latin typeface="Times New Roman"/>
                <a:cs typeface="Times New Roman"/>
              </a:rPr>
              <a:t>power </a:t>
            </a:r>
            <a:r>
              <a:rPr b="1" dirty="0" sz="3000" spc="-95">
                <a:latin typeface="Times New Roman"/>
                <a:cs typeface="Times New Roman"/>
              </a:rPr>
              <a:t>for </a:t>
            </a:r>
            <a:r>
              <a:rPr b="1" dirty="0" sz="3000" spc="-75">
                <a:latin typeface="Times New Roman"/>
                <a:cs typeface="Times New Roman"/>
              </a:rPr>
              <a:t>either </a:t>
            </a:r>
            <a:r>
              <a:rPr b="1" dirty="0" sz="3000" spc="-85">
                <a:latin typeface="Times New Roman"/>
                <a:cs typeface="Times New Roman"/>
              </a:rPr>
              <a:t>direction. </a:t>
            </a:r>
            <a:r>
              <a:rPr b="1" dirty="0" sz="3000" spc="-110">
                <a:latin typeface="Times New Roman"/>
                <a:cs typeface="Times New Roman"/>
              </a:rPr>
              <a:t>Such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90">
                <a:latin typeface="Times New Roman"/>
                <a:cs typeface="Times New Roman"/>
              </a:rPr>
              <a:t>plants  </a:t>
            </a:r>
            <a:r>
              <a:rPr b="1" dirty="0" sz="3000" spc="-95">
                <a:latin typeface="Times New Roman"/>
                <a:cs typeface="Times New Roman"/>
              </a:rPr>
              <a:t>are </a:t>
            </a:r>
            <a:r>
              <a:rPr b="1" dirty="0" sz="3000" spc="-50">
                <a:latin typeface="Times New Roman"/>
                <a:cs typeface="Times New Roman"/>
              </a:rPr>
              <a:t>useful </a:t>
            </a:r>
            <a:r>
              <a:rPr b="1" dirty="0" sz="3000" spc="-40">
                <a:latin typeface="Times New Roman"/>
                <a:cs typeface="Times New Roman"/>
              </a:rPr>
              <a:t>where </a:t>
            </a:r>
            <a:r>
              <a:rPr b="1" dirty="0" sz="3000" spc="-65">
                <a:latin typeface="Times New Roman"/>
                <a:cs typeface="Times New Roman"/>
              </a:rPr>
              <a:t>the </a:t>
            </a:r>
            <a:r>
              <a:rPr b="1" dirty="0" sz="3000" spc="-85">
                <a:latin typeface="Times New Roman"/>
                <a:cs typeface="Times New Roman"/>
              </a:rPr>
              <a:t>tidal </a:t>
            </a:r>
            <a:r>
              <a:rPr b="1" dirty="0" sz="3000" spc="-70">
                <a:latin typeface="Times New Roman"/>
                <a:cs typeface="Times New Roman"/>
              </a:rPr>
              <a:t>range </a:t>
            </a:r>
            <a:r>
              <a:rPr b="1" dirty="0" sz="3000" spc="-50">
                <a:latin typeface="Times New Roman"/>
                <a:cs typeface="Times New Roman"/>
              </a:rPr>
              <a:t>is</a:t>
            </a:r>
            <a:r>
              <a:rPr b="1" dirty="0" sz="3000" spc="-160">
                <a:latin typeface="Times New Roman"/>
                <a:cs typeface="Times New Roman"/>
              </a:rPr>
              <a:t> </a:t>
            </a:r>
            <a:r>
              <a:rPr b="1" dirty="0" sz="3000" spc="-55">
                <a:latin typeface="Times New Roman"/>
                <a:cs typeface="Times New Roman"/>
              </a:rPr>
              <a:t>high.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object 2"/>
          <p:cNvSpPr/>
          <p:nvPr/>
        </p:nvSpPr>
        <p:spPr>
          <a:xfrm>
            <a:off x="2857500" y="327659"/>
            <a:ext cx="3375660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47" name="object 3"/>
          <p:cNvSpPr txBox="1">
            <a:spLocks noGrp="1"/>
          </p:cNvSpPr>
          <p:nvPr>
            <p:ph type="title"/>
          </p:nvPr>
        </p:nvSpPr>
        <p:spPr>
          <a:xfrm>
            <a:off x="1991440" y="434466"/>
            <a:ext cx="4762823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25"/>
              <a:t>Tidal</a:t>
            </a:r>
            <a:r>
              <a:rPr dirty="0" sz="4400" spc="-165"/>
              <a:t> </a:t>
            </a:r>
            <a:r>
              <a:rPr dirty="0" sz="4400" spc="-200"/>
              <a:t>Plants</a:t>
            </a:r>
            <a:endParaRPr sz="4400"/>
          </a:p>
        </p:txBody>
      </p:sp>
      <p:grpSp>
        <p:nvGrpSpPr>
          <p:cNvPr id="107" name="object 4"/>
          <p:cNvGrpSpPr/>
          <p:nvPr/>
        </p:nvGrpSpPr>
        <p:grpSpPr>
          <a:xfrm>
            <a:off x="560831" y="1447800"/>
            <a:ext cx="7745095" cy="5039995"/>
            <a:chOff x="560831" y="1447800"/>
            <a:chExt cx="7745095" cy="5039995"/>
          </a:xfrm>
        </p:grpSpPr>
        <p:sp>
          <p:nvSpPr>
            <p:cNvPr id="1048748" name="object 5"/>
            <p:cNvSpPr/>
            <p:nvPr/>
          </p:nvSpPr>
          <p:spPr>
            <a:xfrm>
              <a:off x="560831" y="1618487"/>
              <a:ext cx="7574280" cy="48691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49" name="object 6"/>
            <p:cNvSpPr/>
            <p:nvPr/>
          </p:nvSpPr>
          <p:spPr>
            <a:xfrm>
              <a:off x="838200" y="1447800"/>
              <a:ext cx="7467600" cy="47625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object 2"/>
          <p:cNvSpPr/>
          <p:nvPr/>
        </p:nvSpPr>
        <p:spPr>
          <a:xfrm>
            <a:off x="525780" y="57911"/>
            <a:ext cx="8118348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51" name="object 3"/>
          <p:cNvSpPr txBox="1">
            <a:spLocks noGrp="1"/>
          </p:cNvSpPr>
          <p:nvPr>
            <p:ph type="title"/>
          </p:nvPr>
        </p:nvSpPr>
        <p:spPr>
          <a:xfrm>
            <a:off x="909422" y="315978"/>
            <a:ext cx="7351064" cy="18027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38100" marL="13970" marR="508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Classification </a:t>
            </a:r>
            <a:r>
              <a:rPr dirty="0" spc="-80"/>
              <a:t>of </a:t>
            </a:r>
            <a:r>
              <a:rPr dirty="0" spc="-200"/>
              <a:t>Hydro </a:t>
            </a:r>
            <a:r>
              <a:rPr dirty="0" spc="-80"/>
              <a:t>power </a:t>
            </a:r>
            <a:r>
              <a:rPr dirty="0" spc="-110"/>
              <a:t>plant  </a:t>
            </a:r>
            <a:r>
              <a:rPr dirty="0" spc="-140"/>
              <a:t>based </a:t>
            </a:r>
            <a:r>
              <a:rPr dirty="0" spc="-50"/>
              <a:t>on </a:t>
            </a:r>
            <a:r>
              <a:rPr dirty="0" spc="-125"/>
              <a:t>Operating </a:t>
            </a:r>
            <a:r>
              <a:rPr dirty="0" spc="-190"/>
              <a:t>Head </a:t>
            </a:r>
            <a:r>
              <a:rPr dirty="0" spc="-80"/>
              <a:t>of</a:t>
            </a:r>
            <a:r>
              <a:rPr dirty="0" spc="20"/>
              <a:t> </a:t>
            </a:r>
            <a:r>
              <a:rPr dirty="0" spc="-120"/>
              <a:t>turbine</a:t>
            </a:r>
          </a:p>
        </p:txBody>
      </p:sp>
      <p:sp>
        <p:nvSpPr>
          <p:cNvPr id="1048752" name="object 4"/>
          <p:cNvSpPr/>
          <p:nvPr/>
        </p:nvSpPr>
        <p:spPr>
          <a:xfrm>
            <a:off x="240791" y="1490472"/>
            <a:ext cx="8625840" cy="3700272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53" name="object 5"/>
          <p:cNvSpPr txBox="1"/>
          <p:nvPr/>
        </p:nvSpPr>
        <p:spPr>
          <a:xfrm>
            <a:off x="525779" y="2376809"/>
            <a:ext cx="7985125" cy="320230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indent="-342900" marL="355600" marR="50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dirty="0" sz="3200" spc="95">
                <a:latin typeface="Times New Roman"/>
                <a:cs typeface="Times New Roman"/>
              </a:rPr>
              <a:t>On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-15">
                <a:latin typeface="Times New Roman"/>
                <a:cs typeface="Times New Roman"/>
              </a:rPr>
              <a:t>basis </a:t>
            </a:r>
            <a:r>
              <a:rPr dirty="0" sz="3200" spc="-50">
                <a:latin typeface="Times New Roman"/>
                <a:cs typeface="Times New Roman"/>
              </a:rPr>
              <a:t>of </a:t>
            </a:r>
            <a:r>
              <a:rPr dirty="0" sz="3200" spc="60">
                <a:latin typeface="Times New Roman"/>
                <a:cs typeface="Times New Roman"/>
              </a:rPr>
              <a:t>operating </a:t>
            </a:r>
            <a:r>
              <a:rPr dirty="0" sz="3200" spc="70">
                <a:latin typeface="Times New Roman"/>
                <a:cs typeface="Times New Roman"/>
              </a:rPr>
              <a:t>head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45">
                <a:latin typeface="Times New Roman"/>
                <a:cs typeface="Times New Roman"/>
              </a:rPr>
              <a:t>plants</a:t>
            </a:r>
            <a:r>
              <a:rPr dirty="0" sz="3200" spc="-520">
                <a:latin typeface="Times New Roman"/>
                <a:cs typeface="Times New Roman"/>
              </a:rPr>
              <a:t> </a:t>
            </a:r>
            <a:r>
              <a:rPr dirty="0" sz="3200" spc="15">
                <a:latin typeface="Times New Roman"/>
                <a:cs typeface="Times New Roman"/>
              </a:rPr>
              <a:t>may  </a:t>
            </a:r>
            <a:r>
              <a:rPr dirty="0" sz="3200" spc="5">
                <a:latin typeface="Times New Roman"/>
                <a:cs typeface="Times New Roman"/>
              </a:rPr>
              <a:t>be </a:t>
            </a:r>
            <a:r>
              <a:rPr dirty="0" sz="3200" spc="10">
                <a:latin typeface="Times New Roman"/>
                <a:cs typeface="Times New Roman"/>
              </a:rPr>
              <a:t>divided </a:t>
            </a:r>
            <a:r>
              <a:rPr dirty="0" sz="3200" spc="40">
                <a:latin typeface="Times New Roman"/>
                <a:cs typeface="Times New Roman"/>
              </a:rPr>
              <a:t>into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5">
                <a:latin typeface="Times New Roman"/>
                <a:cs typeface="Times New Roman"/>
              </a:rPr>
              <a:t>following</a:t>
            </a:r>
            <a:r>
              <a:rPr dirty="0" sz="3200" spc="-270">
                <a:latin typeface="Times New Roman"/>
                <a:cs typeface="Times New Roman"/>
              </a:rPr>
              <a:t> </a:t>
            </a:r>
            <a:r>
              <a:rPr dirty="0" sz="3200" spc="-50">
                <a:latin typeface="Times New Roman"/>
                <a:cs typeface="Times New Roman"/>
              </a:rPr>
              <a:t>types:</a:t>
            </a:r>
            <a:endParaRPr sz="32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dirty="0" sz="3200" spc="-40">
                <a:latin typeface="Times New Roman"/>
                <a:cs typeface="Times New Roman"/>
              </a:rPr>
              <a:t>(i) </a:t>
            </a:r>
            <a:r>
              <a:rPr dirty="0" sz="3200" spc="-130">
                <a:latin typeface="Times New Roman"/>
                <a:cs typeface="Times New Roman"/>
              </a:rPr>
              <a:t>Low </a:t>
            </a:r>
            <a:r>
              <a:rPr dirty="0" sz="3200" spc="70">
                <a:latin typeface="Times New Roman"/>
                <a:cs typeface="Times New Roman"/>
              </a:rPr>
              <a:t>head </a:t>
            </a:r>
            <a:r>
              <a:rPr dirty="0" sz="3200" spc="-25">
                <a:latin typeface="Times New Roman"/>
                <a:cs typeface="Times New Roman"/>
              </a:rPr>
              <a:t>Scheme </a:t>
            </a:r>
            <a:r>
              <a:rPr dirty="0" sz="3200" spc="-45">
                <a:latin typeface="Times New Roman"/>
                <a:cs typeface="Times New Roman"/>
              </a:rPr>
              <a:t>( </a:t>
            </a:r>
            <a:r>
              <a:rPr dirty="0" sz="3200" spc="5">
                <a:latin typeface="Times New Roman"/>
                <a:cs typeface="Times New Roman"/>
              </a:rPr>
              <a:t>Head </a:t>
            </a:r>
            <a:r>
              <a:rPr dirty="0" sz="3200" spc="330">
                <a:latin typeface="Times New Roman"/>
                <a:cs typeface="Times New Roman"/>
              </a:rPr>
              <a:t>&lt; </a:t>
            </a:r>
            <a:r>
              <a:rPr dirty="0" sz="3200" spc="165">
                <a:latin typeface="Times New Roman"/>
                <a:cs typeface="Times New Roman"/>
              </a:rPr>
              <a:t>15</a:t>
            </a:r>
            <a:r>
              <a:rPr dirty="0" sz="3200" spc="-335">
                <a:latin typeface="Times New Roman"/>
                <a:cs typeface="Times New Roman"/>
              </a:rPr>
              <a:t> </a:t>
            </a:r>
            <a:r>
              <a:rPr dirty="0" sz="3200" spc="10">
                <a:latin typeface="Times New Roman"/>
                <a:cs typeface="Times New Roman"/>
              </a:rPr>
              <a:t>m)</a:t>
            </a:r>
            <a:endParaRPr sz="3200">
              <a:latin typeface="Times New Roman"/>
              <a:cs typeface="Times New Roman"/>
            </a:endParaRPr>
          </a:p>
          <a:p>
            <a:pPr indent="-342900" marL="355600" marR="102552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dirty="0" sz="3200" spc="-35">
                <a:latin typeface="Times New Roman"/>
                <a:cs typeface="Times New Roman"/>
              </a:rPr>
              <a:t>(ii) </a:t>
            </a:r>
            <a:r>
              <a:rPr dirty="0" sz="3200" spc="40">
                <a:latin typeface="Times New Roman"/>
                <a:cs typeface="Times New Roman"/>
              </a:rPr>
              <a:t>Medium </a:t>
            </a:r>
            <a:r>
              <a:rPr dirty="0" sz="3200" spc="5">
                <a:latin typeface="Times New Roman"/>
                <a:cs typeface="Times New Roman"/>
              </a:rPr>
              <a:t>Head </a:t>
            </a:r>
            <a:r>
              <a:rPr dirty="0" sz="3200" spc="-20">
                <a:latin typeface="Times New Roman"/>
                <a:cs typeface="Times New Roman"/>
              </a:rPr>
              <a:t>Scheme </a:t>
            </a:r>
            <a:r>
              <a:rPr dirty="0" sz="3200" spc="-45">
                <a:latin typeface="Times New Roman"/>
                <a:cs typeface="Times New Roman"/>
              </a:rPr>
              <a:t>( </a:t>
            </a:r>
            <a:r>
              <a:rPr dirty="0" sz="3200" spc="5">
                <a:latin typeface="Times New Roman"/>
                <a:cs typeface="Times New Roman"/>
              </a:rPr>
              <a:t>Head</a:t>
            </a:r>
            <a:r>
              <a:rPr dirty="0" sz="3200" spc="-135">
                <a:latin typeface="Times New Roman"/>
                <a:cs typeface="Times New Roman"/>
              </a:rPr>
              <a:t> </a:t>
            </a:r>
            <a:r>
              <a:rPr dirty="0" sz="3200" spc="15">
                <a:latin typeface="Times New Roman"/>
                <a:cs typeface="Times New Roman"/>
              </a:rPr>
              <a:t>varies  </a:t>
            </a:r>
            <a:r>
              <a:rPr dirty="0" sz="3200" spc="35">
                <a:latin typeface="Times New Roman"/>
                <a:cs typeface="Times New Roman"/>
              </a:rPr>
              <a:t>between </a:t>
            </a:r>
            <a:r>
              <a:rPr dirty="0" sz="3200" spc="165">
                <a:latin typeface="Times New Roman"/>
                <a:cs typeface="Times New Roman"/>
              </a:rPr>
              <a:t>15 </a:t>
            </a:r>
            <a:r>
              <a:rPr dirty="0" sz="3200" spc="5">
                <a:latin typeface="Times New Roman"/>
                <a:cs typeface="Times New Roman"/>
              </a:rPr>
              <a:t>to </a:t>
            </a:r>
            <a:r>
              <a:rPr dirty="0" sz="3200" spc="165">
                <a:latin typeface="Times New Roman"/>
                <a:cs typeface="Times New Roman"/>
              </a:rPr>
              <a:t>60</a:t>
            </a:r>
            <a:r>
              <a:rPr dirty="0" sz="3200" spc="-290">
                <a:latin typeface="Times New Roman"/>
                <a:cs typeface="Times New Roman"/>
              </a:rPr>
              <a:t> </a:t>
            </a:r>
            <a:r>
              <a:rPr dirty="0" sz="3200" spc="10">
                <a:latin typeface="Times New Roman"/>
                <a:cs typeface="Times New Roman"/>
              </a:rPr>
              <a:t>m)</a:t>
            </a:r>
            <a:endParaRPr sz="32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dirty="0" sz="3200" spc="-35">
                <a:latin typeface="Times New Roman"/>
                <a:cs typeface="Times New Roman"/>
              </a:rPr>
              <a:t>(iii) </a:t>
            </a:r>
            <a:r>
              <a:rPr dirty="0" sz="3200" spc="10">
                <a:latin typeface="Times New Roman"/>
                <a:cs typeface="Times New Roman"/>
              </a:rPr>
              <a:t>High </a:t>
            </a:r>
            <a:r>
              <a:rPr dirty="0" sz="3200" spc="70">
                <a:latin typeface="Times New Roman"/>
                <a:cs typeface="Times New Roman"/>
              </a:rPr>
              <a:t>head </a:t>
            </a:r>
            <a:r>
              <a:rPr dirty="0" sz="3200" spc="25">
                <a:latin typeface="Times New Roman"/>
                <a:cs typeface="Times New Roman"/>
              </a:rPr>
              <a:t>scheme </a:t>
            </a:r>
            <a:r>
              <a:rPr dirty="0" sz="3200" spc="-5">
                <a:latin typeface="Times New Roman"/>
                <a:cs typeface="Times New Roman"/>
              </a:rPr>
              <a:t>(Head </a:t>
            </a:r>
            <a:r>
              <a:rPr dirty="0" sz="3200" spc="330">
                <a:latin typeface="Times New Roman"/>
                <a:cs typeface="Times New Roman"/>
              </a:rPr>
              <a:t>&gt; </a:t>
            </a:r>
            <a:r>
              <a:rPr dirty="0" sz="3200" spc="165">
                <a:latin typeface="Times New Roman"/>
                <a:cs typeface="Times New Roman"/>
              </a:rPr>
              <a:t>60</a:t>
            </a:r>
            <a:r>
              <a:rPr dirty="0" sz="3200" spc="-565">
                <a:latin typeface="Times New Roman"/>
                <a:cs typeface="Times New Roman"/>
              </a:rPr>
              <a:t> </a:t>
            </a:r>
            <a:r>
              <a:rPr dirty="0" sz="3200" spc="10">
                <a:latin typeface="Times New Roman"/>
                <a:cs typeface="Times New Roman"/>
              </a:rPr>
              <a:t>m)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object 2"/>
          <p:cNvSpPr/>
          <p:nvPr/>
        </p:nvSpPr>
        <p:spPr>
          <a:xfrm>
            <a:off x="525780" y="57911"/>
            <a:ext cx="8118348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55" name="object 3"/>
          <p:cNvSpPr txBox="1">
            <a:spLocks noGrp="1"/>
          </p:cNvSpPr>
          <p:nvPr>
            <p:ph type="title"/>
          </p:nvPr>
        </p:nvSpPr>
        <p:spPr>
          <a:xfrm>
            <a:off x="461553" y="158623"/>
            <a:ext cx="8165539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38100" marL="13970" marR="508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Classification </a:t>
            </a:r>
            <a:r>
              <a:rPr dirty="0" spc="-80"/>
              <a:t>of </a:t>
            </a:r>
            <a:r>
              <a:rPr dirty="0" spc="-200"/>
              <a:t>Hydro </a:t>
            </a:r>
            <a:r>
              <a:rPr dirty="0" spc="-80"/>
              <a:t>power </a:t>
            </a:r>
            <a:r>
              <a:rPr dirty="0" spc="-110"/>
              <a:t>plant  </a:t>
            </a:r>
            <a:r>
              <a:rPr dirty="0" spc="-140"/>
              <a:t>based </a:t>
            </a:r>
            <a:r>
              <a:rPr dirty="0" spc="-50"/>
              <a:t>on </a:t>
            </a:r>
            <a:r>
              <a:rPr dirty="0" spc="-125"/>
              <a:t>Operating </a:t>
            </a:r>
            <a:r>
              <a:rPr dirty="0" spc="-190"/>
              <a:t>Head </a:t>
            </a:r>
            <a:r>
              <a:rPr dirty="0" spc="-80"/>
              <a:t>of</a:t>
            </a:r>
            <a:r>
              <a:rPr dirty="0" spc="20"/>
              <a:t> </a:t>
            </a:r>
            <a:r>
              <a:rPr dirty="0" spc="-120"/>
              <a:t>turbine</a:t>
            </a:r>
          </a:p>
        </p:txBody>
      </p:sp>
      <p:sp>
        <p:nvSpPr>
          <p:cNvPr id="1048756" name="object 4"/>
          <p:cNvSpPr/>
          <p:nvPr/>
        </p:nvSpPr>
        <p:spPr>
          <a:xfrm>
            <a:off x="240791" y="1453896"/>
            <a:ext cx="8622792" cy="5017008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57" name="object 5"/>
          <p:cNvSpPr txBox="1"/>
          <p:nvPr/>
        </p:nvSpPr>
        <p:spPr>
          <a:xfrm>
            <a:off x="535940" y="1494738"/>
            <a:ext cx="8075295" cy="4960619"/>
          </a:xfrm>
          <a:prstGeom prst="rect"/>
        </p:spPr>
        <p:txBody>
          <a:bodyPr bIns="0" lIns="0" rIns="0" rtlCol="0" tIns="61594" vert="horz" wrap="square">
            <a:spAutoFit/>
          </a:bodyPr>
          <a:p>
            <a:pPr algn="just" indent="-342900" marL="355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204">
                <a:latin typeface="Times New Roman"/>
                <a:cs typeface="Times New Roman"/>
              </a:rPr>
              <a:t>Low </a:t>
            </a:r>
            <a:r>
              <a:rPr b="1" dirty="0" sz="3200" spc="-145">
                <a:latin typeface="Times New Roman"/>
                <a:cs typeface="Times New Roman"/>
              </a:rPr>
              <a:t>Head</a:t>
            </a:r>
            <a:r>
              <a:rPr b="1" dirty="0" sz="3200" spc="-35">
                <a:latin typeface="Times New Roman"/>
                <a:cs typeface="Times New Roman"/>
              </a:rPr>
              <a:t> </a:t>
            </a:r>
            <a:r>
              <a:rPr b="1" dirty="0" sz="3200" spc="-100">
                <a:latin typeface="Times New Roman"/>
                <a:cs typeface="Times New Roman"/>
              </a:rPr>
              <a:t>Scheme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90000"/>
              </a:lnSpc>
              <a:spcBef>
                <a:spcPts val="77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380">
                <a:latin typeface="Times New Roman"/>
                <a:cs typeface="Times New Roman"/>
              </a:rPr>
              <a:t>A </a:t>
            </a:r>
            <a:r>
              <a:rPr b="1" dirty="0" sz="3200" spc="-5">
                <a:latin typeface="Times New Roman"/>
                <a:cs typeface="Times New Roman"/>
              </a:rPr>
              <a:t>low </a:t>
            </a:r>
            <a:r>
              <a:rPr b="1" dirty="0" sz="3200" spc="-85">
                <a:latin typeface="Times New Roman"/>
                <a:cs typeface="Times New Roman"/>
              </a:rPr>
              <a:t>head </a:t>
            </a:r>
            <a:r>
              <a:rPr b="1" dirty="0" sz="3200" spc="-65">
                <a:latin typeface="Times New Roman"/>
                <a:cs typeface="Times New Roman"/>
              </a:rPr>
              <a:t>scheme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50">
                <a:latin typeface="Times New Roman"/>
                <a:cs typeface="Times New Roman"/>
              </a:rPr>
              <a:t>one </a:t>
            </a:r>
            <a:r>
              <a:rPr b="1" dirty="0" sz="3200" spc="-15">
                <a:latin typeface="Times New Roman"/>
                <a:cs typeface="Times New Roman"/>
              </a:rPr>
              <a:t>which </a:t>
            </a:r>
            <a:r>
              <a:rPr b="1" dirty="0" sz="3200" spc="-65">
                <a:latin typeface="Times New Roman"/>
                <a:cs typeface="Times New Roman"/>
              </a:rPr>
              <a:t>uses </a:t>
            </a:r>
            <a:r>
              <a:rPr b="1" dirty="0" sz="3200" spc="-90">
                <a:latin typeface="Times New Roman"/>
                <a:cs typeface="Times New Roman"/>
              </a:rPr>
              <a:t>water  </a:t>
            </a:r>
            <a:r>
              <a:rPr b="1" dirty="0" sz="3200" spc="-80">
                <a:latin typeface="Times New Roman"/>
                <a:cs typeface="Times New Roman"/>
              </a:rPr>
              <a:t>head </a:t>
            </a:r>
            <a:r>
              <a:rPr b="1" dirty="0" sz="3200" spc="-70">
                <a:latin typeface="Times New Roman"/>
                <a:cs typeface="Times New Roman"/>
              </a:rPr>
              <a:t>of less </a:t>
            </a:r>
            <a:r>
              <a:rPr b="1" dirty="0" sz="3200" spc="-90">
                <a:latin typeface="Times New Roman"/>
                <a:cs typeface="Times New Roman"/>
              </a:rPr>
              <a:t>than </a:t>
            </a:r>
            <a:r>
              <a:rPr b="1" dirty="0" sz="3200" spc="150">
                <a:latin typeface="Times New Roman"/>
                <a:cs typeface="Times New Roman"/>
              </a:rPr>
              <a:t>15 </a:t>
            </a:r>
            <a:r>
              <a:rPr b="1" dirty="0" sz="3200" spc="-100">
                <a:latin typeface="Times New Roman"/>
                <a:cs typeface="Times New Roman"/>
              </a:rPr>
              <a:t>m </a:t>
            </a:r>
            <a:r>
              <a:rPr b="1" dirty="0" sz="3200" spc="-110">
                <a:latin typeface="Times New Roman"/>
                <a:cs typeface="Times New Roman"/>
              </a:rPr>
              <a:t>or </a:t>
            </a:r>
            <a:r>
              <a:rPr b="1" dirty="0" sz="3200" spc="-105">
                <a:latin typeface="Times New Roman"/>
                <a:cs typeface="Times New Roman"/>
              </a:rPr>
              <a:t>so. </a:t>
            </a:r>
            <a:r>
              <a:rPr b="1" dirty="0" sz="3200" spc="-380">
                <a:latin typeface="Times New Roman"/>
                <a:cs typeface="Times New Roman"/>
              </a:rPr>
              <a:t>A </a:t>
            </a:r>
            <a:r>
              <a:rPr b="1" dirty="0" sz="3200" spc="-85">
                <a:latin typeface="Times New Roman"/>
                <a:cs typeface="Times New Roman"/>
              </a:rPr>
              <a:t>runoff </a:t>
            </a:r>
            <a:r>
              <a:rPr b="1" dirty="0" sz="3200" spc="-105">
                <a:latin typeface="Times New Roman"/>
                <a:cs typeface="Times New Roman"/>
              </a:rPr>
              <a:t>river  </a:t>
            </a:r>
            <a:r>
              <a:rPr b="1" dirty="0" sz="3200" spc="-90">
                <a:latin typeface="Times New Roman"/>
                <a:cs typeface="Times New Roman"/>
              </a:rPr>
              <a:t>plant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80">
                <a:latin typeface="Times New Roman"/>
                <a:cs typeface="Times New Roman"/>
              </a:rPr>
              <a:t>essentially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10">
                <a:latin typeface="Times New Roman"/>
                <a:cs typeface="Times New Roman"/>
              </a:rPr>
              <a:t>low </a:t>
            </a:r>
            <a:r>
              <a:rPr b="1" dirty="0" sz="3200" spc="-85">
                <a:latin typeface="Times New Roman"/>
                <a:cs typeface="Times New Roman"/>
              </a:rPr>
              <a:t>head </a:t>
            </a:r>
            <a:r>
              <a:rPr b="1" dirty="0" sz="3200" spc="-80">
                <a:latin typeface="Times New Roman"/>
                <a:cs typeface="Times New Roman"/>
              </a:rPr>
              <a:t>scheme</a:t>
            </a:r>
            <a:r>
              <a:rPr dirty="0" sz="3200" spc="-80">
                <a:latin typeface="Times New Roman"/>
                <a:cs typeface="Times New Roman"/>
              </a:rPr>
              <a:t>. </a:t>
            </a:r>
            <a:r>
              <a:rPr dirty="0" sz="3200" spc="35">
                <a:latin typeface="Times New Roman"/>
                <a:cs typeface="Times New Roman"/>
              </a:rPr>
              <a:t>In </a:t>
            </a:r>
            <a:r>
              <a:rPr dirty="0" sz="3200" spc="25">
                <a:latin typeface="Times New Roman"/>
                <a:cs typeface="Times New Roman"/>
              </a:rPr>
              <a:t>this  </a:t>
            </a:r>
            <a:r>
              <a:rPr dirty="0" sz="3200" spc="-40">
                <a:latin typeface="Times New Roman"/>
                <a:cs typeface="Times New Roman"/>
              </a:rPr>
              <a:t>Scheme, </a:t>
            </a:r>
            <a:r>
              <a:rPr dirty="0" sz="3200" spc="80">
                <a:latin typeface="Times New Roman"/>
                <a:cs typeface="Times New Roman"/>
              </a:rPr>
              <a:t>a </a:t>
            </a:r>
            <a:r>
              <a:rPr dirty="0" sz="3200" spc="60">
                <a:latin typeface="Times New Roman"/>
                <a:cs typeface="Times New Roman"/>
              </a:rPr>
              <a:t>weir </a:t>
            </a:r>
            <a:r>
              <a:rPr dirty="0" sz="3200" spc="85">
                <a:latin typeface="Times New Roman"/>
                <a:cs typeface="Times New Roman"/>
              </a:rPr>
              <a:t>or </a:t>
            </a:r>
            <a:r>
              <a:rPr dirty="0" sz="3200" spc="80">
                <a:latin typeface="Times New Roman"/>
                <a:cs typeface="Times New Roman"/>
              </a:rPr>
              <a:t>a barrage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dirty="0" sz="3200" spc="50">
                <a:latin typeface="Times New Roman"/>
                <a:cs typeface="Times New Roman"/>
              </a:rPr>
              <a:t>constructed </a:t>
            </a:r>
            <a:r>
              <a:rPr dirty="0" sz="3200" spc="5">
                <a:latin typeface="Times New Roman"/>
                <a:cs typeface="Times New Roman"/>
              </a:rPr>
              <a:t>to  </a:t>
            </a:r>
            <a:r>
              <a:rPr dirty="0" sz="3200" spc="30">
                <a:latin typeface="Times New Roman"/>
                <a:cs typeface="Times New Roman"/>
              </a:rPr>
              <a:t>raise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80">
                <a:latin typeface="Times New Roman"/>
                <a:cs typeface="Times New Roman"/>
              </a:rPr>
              <a:t>water </a:t>
            </a:r>
            <a:r>
              <a:rPr dirty="0" sz="3200" spc="-35">
                <a:latin typeface="Times New Roman"/>
                <a:cs typeface="Times New Roman"/>
              </a:rPr>
              <a:t>level </a:t>
            </a:r>
            <a:r>
              <a:rPr dirty="0" sz="3200" spc="-155">
                <a:latin typeface="Times New Roman"/>
                <a:cs typeface="Times New Roman"/>
              </a:rPr>
              <a:t>, </a:t>
            </a:r>
            <a:r>
              <a:rPr dirty="0" sz="3200" spc="105">
                <a:latin typeface="Times New Roman"/>
                <a:cs typeface="Times New Roman"/>
              </a:rPr>
              <a:t>and </a:t>
            </a:r>
            <a:r>
              <a:rPr dirty="0" sz="3200" spc="65">
                <a:latin typeface="Times New Roman"/>
                <a:cs typeface="Times New Roman"/>
              </a:rPr>
              <a:t>the power </a:t>
            </a:r>
            <a:r>
              <a:rPr dirty="0" sz="3200" spc="35">
                <a:latin typeface="Times New Roman"/>
                <a:cs typeface="Times New Roman"/>
              </a:rPr>
              <a:t>house </a:t>
            </a:r>
            <a:r>
              <a:rPr dirty="0" sz="3200" spc="-55">
                <a:latin typeface="Times New Roman"/>
                <a:cs typeface="Times New Roman"/>
              </a:rPr>
              <a:t>is  </a:t>
            </a:r>
            <a:r>
              <a:rPr dirty="0" sz="3200" spc="50">
                <a:latin typeface="Times New Roman"/>
                <a:cs typeface="Times New Roman"/>
              </a:rPr>
              <a:t>constructed </a:t>
            </a:r>
            <a:r>
              <a:rPr dirty="0" sz="3200" spc="55">
                <a:latin typeface="Times New Roman"/>
                <a:cs typeface="Times New Roman"/>
              </a:rPr>
              <a:t>either </a:t>
            </a:r>
            <a:r>
              <a:rPr dirty="0" sz="3200" spc="70">
                <a:latin typeface="Times New Roman"/>
                <a:cs typeface="Times New Roman"/>
              </a:rPr>
              <a:t>in </a:t>
            </a:r>
            <a:r>
              <a:rPr dirty="0" sz="3200" spc="60">
                <a:latin typeface="Times New Roman"/>
                <a:cs typeface="Times New Roman"/>
              </a:rPr>
              <a:t>continuation </a:t>
            </a:r>
            <a:r>
              <a:rPr dirty="0" sz="3200" spc="70">
                <a:latin typeface="Times New Roman"/>
                <a:cs typeface="Times New Roman"/>
              </a:rPr>
              <a:t>with </a:t>
            </a:r>
            <a:r>
              <a:rPr dirty="0" sz="3200" spc="65">
                <a:latin typeface="Times New Roman"/>
                <a:cs typeface="Times New Roman"/>
              </a:rPr>
              <a:t>the  </a:t>
            </a:r>
            <a:r>
              <a:rPr dirty="0" sz="3200" spc="80">
                <a:latin typeface="Times New Roman"/>
                <a:cs typeface="Times New Roman"/>
              </a:rPr>
              <a:t>barrage </a:t>
            </a:r>
            <a:r>
              <a:rPr dirty="0" sz="3200" spc="75">
                <a:latin typeface="Times New Roman"/>
                <a:cs typeface="Times New Roman"/>
              </a:rPr>
              <a:t>or </a:t>
            </a:r>
            <a:r>
              <a:rPr dirty="0" sz="3200" spc="60">
                <a:latin typeface="Times New Roman"/>
                <a:cs typeface="Times New Roman"/>
              </a:rPr>
              <a:t>at </a:t>
            </a:r>
            <a:r>
              <a:rPr dirty="0" sz="3200" spc="-10">
                <a:latin typeface="Times New Roman"/>
                <a:cs typeface="Times New Roman"/>
              </a:rPr>
              <a:t>some </a:t>
            </a:r>
            <a:r>
              <a:rPr dirty="0" sz="3200" spc="25">
                <a:latin typeface="Times New Roman"/>
                <a:cs typeface="Times New Roman"/>
              </a:rPr>
              <a:t>distance </a:t>
            </a:r>
            <a:r>
              <a:rPr dirty="0" sz="3200" spc="55">
                <a:latin typeface="Times New Roman"/>
                <a:cs typeface="Times New Roman"/>
              </a:rPr>
              <a:t>downstream </a:t>
            </a:r>
            <a:r>
              <a:rPr dirty="0" sz="3200" spc="-50">
                <a:latin typeface="Times New Roman"/>
                <a:cs typeface="Times New Roman"/>
              </a:rPr>
              <a:t>of 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50">
                <a:latin typeface="Times New Roman"/>
                <a:cs typeface="Times New Roman"/>
              </a:rPr>
              <a:t>barrage, </a:t>
            </a:r>
            <a:r>
              <a:rPr dirty="0" sz="3200" spc="85">
                <a:latin typeface="Times New Roman"/>
                <a:cs typeface="Times New Roman"/>
              </a:rPr>
              <a:t>where </a:t>
            </a:r>
            <a:r>
              <a:rPr dirty="0" sz="3200" spc="80">
                <a:latin typeface="Times New Roman"/>
                <a:cs typeface="Times New Roman"/>
              </a:rPr>
              <a:t>water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dirty="0" sz="3200" spc="55">
                <a:latin typeface="Times New Roman"/>
                <a:cs typeface="Times New Roman"/>
              </a:rPr>
              <a:t>taken </a:t>
            </a:r>
            <a:r>
              <a:rPr dirty="0" sz="3200" spc="5">
                <a:latin typeface="Times New Roman"/>
                <a:cs typeface="Times New Roman"/>
              </a:rPr>
              <a:t>to </a:t>
            </a:r>
            <a:r>
              <a:rPr dirty="0" sz="3200" spc="65">
                <a:latin typeface="Times New Roman"/>
                <a:cs typeface="Times New Roman"/>
              </a:rPr>
              <a:t>the  power </a:t>
            </a:r>
            <a:r>
              <a:rPr dirty="0" sz="3200" spc="35">
                <a:latin typeface="Times New Roman"/>
                <a:cs typeface="Times New Roman"/>
              </a:rPr>
              <a:t>house </a:t>
            </a:r>
            <a:r>
              <a:rPr dirty="0" sz="3200" spc="100">
                <a:latin typeface="Times New Roman"/>
                <a:cs typeface="Times New Roman"/>
              </a:rPr>
              <a:t>through </a:t>
            </a:r>
            <a:r>
              <a:rPr dirty="0" sz="3200" spc="120">
                <a:latin typeface="Times New Roman"/>
                <a:cs typeface="Times New Roman"/>
              </a:rPr>
              <a:t>an </a:t>
            </a:r>
            <a:r>
              <a:rPr dirty="0" sz="3200" spc="40">
                <a:latin typeface="Times New Roman"/>
                <a:cs typeface="Times New Roman"/>
              </a:rPr>
              <a:t>intake</a:t>
            </a:r>
            <a:r>
              <a:rPr dirty="0" sz="3200" spc="-490">
                <a:latin typeface="Times New Roman"/>
                <a:cs typeface="Times New Roman"/>
              </a:rPr>
              <a:t> </a:t>
            </a:r>
            <a:r>
              <a:rPr dirty="0" sz="3200" spc="25">
                <a:latin typeface="Times New Roman"/>
                <a:cs typeface="Times New Roman"/>
              </a:rPr>
              <a:t>canal.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object 2"/>
          <p:cNvSpPr/>
          <p:nvPr/>
        </p:nvSpPr>
        <p:spPr>
          <a:xfrm>
            <a:off x="2115311" y="318515"/>
            <a:ext cx="4860036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59" name="object 3"/>
          <p:cNvSpPr txBox="1">
            <a:spLocks noGrp="1"/>
          </p:cNvSpPr>
          <p:nvPr>
            <p:ph type="title"/>
          </p:nvPr>
        </p:nvSpPr>
        <p:spPr>
          <a:xfrm>
            <a:off x="1419150" y="425322"/>
            <a:ext cx="5211774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85"/>
              <a:t>Low </a:t>
            </a:r>
            <a:r>
              <a:rPr dirty="0" sz="4400" spc="-204"/>
              <a:t>Head</a:t>
            </a:r>
            <a:r>
              <a:rPr dirty="0" sz="4400" spc="-60"/>
              <a:t> </a:t>
            </a:r>
            <a:r>
              <a:rPr dirty="0" sz="4400" spc="-145"/>
              <a:t>Scheme</a:t>
            </a:r>
            <a:endParaRPr sz="4400"/>
          </a:p>
        </p:txBody>
      </p:sp>
      <p:grpSp>
        <p:nvGrpSpPr>
          <p:cNvPr id="111" name="object 4"/>
          <p:cNvGrpSpPr/>
          <p:nvPr/>
        </p:nvGrpSpPr>
        <p:grpSpPr>
          <a:xfrm>
            <a:off x="443483" y="1763267"/>
            <a:ext cx="8091170" cy="4727575"/>
            <a:chOff x="443483" y="1763267"/>
            <a:chExt cx="8091170" cy="4727575"/>
          </a:xfrm>
        </p:grpSpPr>
        <p:sp>
          <p:nvSpPr>
            <p:cNvPr id="1048760" name="object 5"/>
            <p:cNvSpPr/>
            <p:nvPr/>
          </p:nvSpPr>
          <p:spPr>
            <a:xfrm>
              <a:off x="443483" y="1898903"/>
              <a:ext cx="7955280" cy="4591812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61" name="object 6"/>
            <p:cNvSpPr/>
            <p:nvPr/>
          </p:nvSpPr>
          <p:spPr>
            <a:xfrm>
              <a:off x="685799" y="1763267"/>
              <a:ext cx="7848600" cy="4485132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object 2"/>
          <p:cNvSpPr/>
          <p:nvPr/>
        </p:nvSpPr>
        <p:spPr>
          <a:xfrm>
            <a:off x="2328672" y="362711"/>
            <a:ext cx="4431791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3" name="object 3"/>
          <p:cNvSpPr txBox="1">
            <a:spLocks noGrp="1"/>
          </p:cNvSpPr>
          <p:nvPr>
            <p:ph type="title"/>
          </p:nvPr>
        </p:nvSpPr>
        <p:spPr>
          <a:xfrm>
            <a:off x="1534549" y="463423"/>
            <a:ext cx="5470483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65"/>
              <a:t>Low </a:t>
            </a:r>
            <a:r>
              <a:rPr dirty="0" spc="-190"/>
              <a:t>Head</a:t>
            </a:r>
            <a:r>
              <a:rPr dirty="0" spc="-30"/>
              <a:t> </a:t>
            </a:r>
            <a:r>
              <a:rPr dirty="0" spc="-130"/>
              <a:t>Scheme</a:t>
            </a:r>
          </a:p>
        </p:txBody>
      </p:sp>
      <p:grpSp>
        <p:nvGrpSpPr>
          <p:cNvPr id="113" name="object 4"/>
          <p:cNvGrpSpPr/>
          <p:nvPr/>
        </p:nvGrpSpPr>
        <p:grpSpPr>
          <a:xfrm>
            <a:off x="484631" y="1447800"/>
            <a:ext cx="7973695" cy="5031105"/>
            <a:chOff x="484631" y="1447800"/>
            <a:chExt cx="7973695" cy="5031105"/>
          </a:xfrm>
        </p:grpSpPr>
        <p:sp>
          <p:nvSpPr>
            <p:cNvPr id="1048764" name="object 5"/>
            <p:cNvSpPr/>
            <p:nvPr/>
          </p:nvSpPr>
          <p:spPr>
            <a:xfrm>
              <a:off x="484631" y="1618487"/>
              <a:ext cx="7802880" cy="4860036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65" name="object 6"/>
            <p:cNvSpPr/>
            <p:nvPr/>
          </p:nvSpPr>
          <p:spPr>
            <a:xfrm>
              <a:off x="762000" y="1447800"/>
              <a:ext cx="7696200" cy="4753356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object 2"/>
          <p:cNvSpPr/>
          <p:nvPr/>
        </p:nvSpPr>
        <p:spPr>
          <a:xfrm>
            <a:off x="1781555" y="327659"/>
            <a:ext cx="552754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08" name="object 3"/>
          <p:cNvSpPr txBox="1">
            <a:spLocks noGrp="1"/>
          </p:cNvSpPr>
          <p:nvPr>
            <p:ph type="title"/>
          </p:nvPr>
        </p:nvSpPr>
        <p:spPr>
          <a:xfrm>
            <a:off x="1215601" y="434466"/>
            <a:ext cx="6214860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20"/>
              <a:t>Hydro </a:t>
            </a:r>
            <a:r>
              <a:rPr dirty="0" sz="4400" spc="-180"/>
              <a:t>Electric</a:t>
            </a:r>
            <a:r>
              <a:rPr dirty="0" sz="4400" spc="-95"/>
              <a:t> </a:t>
            </a:r>
            <a:r>
              <a:rPr dirty="0" sz="4400" spc="-180"/>
              <a:t>Power</a:t>
            </a:r>
            <a:endParaRPr sz="4400"/>
          </a:p>
        </p:txBody>
      </p:sp>
      <p:sp>
        <p:nvSpPr>
          <p:cNvPr id="1048609" name="object 4"/>
          <p:cNvSpPr/>
          <p:nvPr/>
        </p:nvSpPr>
        <p:spPr>
          <a:xfrm>
            <a:off x="240791" y="1490472"/>
            <a:ext cx="8622792" cy="4383024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10" name="object 5"/>
          <p:cNvSpPr txBox="1"/>
          <p:nvPr/>
        </p:nvSpPr>
        <p:spPr>
          <a:xfrm>
            <a:off x="535940" y="1579829"/>
            <a:ext cx="8075930" cy="43567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14">
                <a:latin typeface="Times New Roman"/>
                <a:cs typeface="Times New Roman"/>
              </a:rPr>
              <a:t>Hydropower </a:t>
            </a:r>
            <a:r>
              <a:rPr dirty="0" sz="3200" spc="75">
                <a:latin typeface="Times New Roman"/>
                <a:cs typeface="Times New Roman"/>
              </a:rPr>
              <a:t>or </a:t>
            </a:r>
            <a:r>
              <a:rPr b="1" dirty="0" sz="3200" spc="-90">
                <a:latin typeface="Times New Roman"/>
                <a:cs typeface="Times New Roman"/>
              </a:rPr>
              <a:t>water </a:t>
            </a:r>
            <a:r>
              <a:rPr b="1" dirty="0" sz="3200" spc="-70">
                <a:latin typeface="Times New Roman"/>
                <a:cs typeface="Times New Roman"/>
              </a:rPr>
              <a:t>power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b="1" dirty="0" sz="3200" spc="-70">
                <a:latin typeface="Times New Roman"/>
                <a:cs typeface="Times New Roman"/>
              </a:rPr>
              <a:t>power </a:t>
            </a:r>
            <a:r>
              <a:rPr b="1" dirty="0" sz="3200" spc="-100">
                <a:latin typeface="Times New Roman"/>
                <a:cs typeface="Times New Roman"/>
              </a:rPr>
              <a:t>derived  </a:t>
            </a:r>
            <a:r>
              <a:rPr b="1" dirty="0" sz="3200" spc="-105">
                <a:latin typeface="Times New Roman"/>
                <a:cs typeface="Times New Roman"/>
              </a:rPr>
              <a:t>from </a:t>
            </a:r>
            <a:r>
              <a:rPr b="1" dirty="0" sz="3200" spc="-75">
                <a:latin typeface="Times New Roman"/>
                <a:cs typeface="Times New Roman"/>
              </a:rPr>
              <a:t>the energy </a:t>
            </a:r>
            <a:r>
              <a:rPr b="1" dirty="0" sz="3200" spc="-70">
                <a:latin typeface="Times New Roman"/>
                <a:cs typeface="Times New Roman"/>
              </a:rPr>
              <a:t>of </a:t>
            </a:r>
            <a:r>
              <a:rPr b="1" dirty="0" sz="3200" spc="-55">
                <a:latin typeface="Times New Roman"/>
                <a:cs typeface="Times New Roman"/>
              </a:rPr>
              <a:t>falling </a:t>
            </a:r>
            <a:r>
              <a:rPr b="1" dirty="0" sz="3200" spc="-105">
                <a:latin typeface="Times New Roman"/>
                <a:cs typeface="Times New Roman"/>
              </a:rPr>
              <a:t>water</a:t>
            </a:r>
            <a:r>
              <a:rPr dirty="0" sz="3200" spc="-105">
                <a:latin typeface="Times New Roman"/>
                <a:cs typeface="Times New Roman"/>
              </a:rPr>
              <a:t>, </a:t>
            </a:r>
            <a:r>
              <a:rPr dirty="0" sz="3200" spc="80">
                <a:latin typeface="Times New Roman"/>
                <a:cs typeface="Times New Roman"/>
              </a:rPr>
              <a:t>which </a:t>
            </a:r>
            <a:r>
              <a:rPr dirty="0" sz="3200" spc="15">
                <a:latin typeface="Times New Roman"/>
                <a:cs typeface="Times New Roman"/>
              </a:rPr>
              <a:t>may  </a:t>
            </a:r>
            <a:r>
              <a:rPr dirty="0" sz="3200" spc="5">
                <a:latin typeface="Times New Roman"/>
                <a:cs typeface="Times New Roman"/>
              </a:rPr>
              <a:t>be </a:t>
            </a:r>
            <a:r>
              <a:rPr dirty="0" sz="3200" spc="50">
                <a:latin typeface="Times New Roman"/>
                <a:cs typeface="Times New Roman"/>
              </a:rPr>
              <a:t>harnessed </a:t>
            </a:r>
            <a:r>
              <a:rPr dirty="0" sz="3200" spc="30">
                <a:latin typeface="Times New Roman"/>
                <a:cs typeface="Times New Roman"/>
              </a:rPr>
              <a:t>for </a:t>
            </a:r>
            <a:r>
              <a:rPr dirty="0" sz="3200" spc="20">
                <a:latin typeface="Times New Roman"/>
                <a:cs typeface="Times New Roman"/>
              </a:rPr>
              <a:t>useful </a:t>
            </a:r>
            <a:r>
              <a:rPr dirty="0" sz="3200" spc="15">
                <a:latin typeface="Times New Roman"/>
                <a:cs typeface="Times New Roman"/>
              </a:rPr>
              <a:t>purposes. </a:t>
            </a:r>
            <a:r>
              <a:rPr dirty="0" sz="3200" spc="-45">
                <a:latin typeface="Times New Roman"/>
                <a:cs typeface="Times New Roman"/>
              </a:rPr>
              <a:t>Since  </a:t>
            </a:r>
            <a:r>
              <a:rPr dirty="0" sz="3200" spc="60">
                <a:latin typeface="Times New Roman"/>
                <a:cs typeface="Times New Roman"/>
              </a:rPr>
              <a:t>ancient </a:t>
            </a:r>
            <a:r>
              <a:rPr dirty="0" sz="3200" spc="-25">
                <a:latin typeface="Times New Roman"/>
                <a:cs typeface="Times New Roman"/>
              </a:rPr>
              <a:t>times, </a:t>
            </a:r>
            <a:r>
              <a:rPr b="1" dirty="0" sz="3200" spc="-90">
                <a:latin typeface="Times New Roman"/>
                <a:cs typeface="Times New Roman"/>
              </a:rPr>
              <a:t>hydropower </a:t>
            </a:r>
            <a:r>
              <a:rPr b="1" dirty="0" sz="3200" spc="-85">
                <a:latin typeface="Times New Roman"/>
                <a:cs typeface="Times New Roman"/>
              </a:rPr>
              <a:t>has </a:t>
            </a:r>
            <a:r>
              <a:rPr b="1" dirty="0" sz="3200" spc="-70">
                <a:latin typeface="Times New Roman"/>
                <a:cs typeface="Times New Roman"/>
              </a:rPr>
              <a:t>been </a:t>
            </a:r>
            <a:r>
              <a:rPr b="1" dirty="0" sz="3200" spc="-75">
                <a:latin typeface="Times New Roman"/>
                <a:cs typeface="Times New Roman"/>
              </a:rPr>
              <a:t>used </a:t>
            </a:r>
            <a:r>
              <a:rPr b="1" dirty="0" sz="3200" spc="-100">
                <a:latin typeface="Times New Roman"/>
                <a:cs typeface="Times New Roman"/>
              </a:rPr>
              <a:t>for  </a:t>
            </a:r>
            <a:r>
              <a:rPr b="1" dirty="0" sz="3200" spc="-85">
                <a:latin typeface="Times New Roman"/>
                <a:cs typeface="Times New Roman"/>
              </a:rPr>
              <a:t>irrigation </a:t>
            </a:r>
            <a:r>
              <a:rPr b="1" dirty="0" sz="3200" spc="-95">
                <a:latin typeface="Times New Roman"/>
                <a:cs typeface="Times New Roman"/>
              </a:rPr>
              <a:t>and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90">
                <a:latin typeface="Times New Roman"/>
                <a:cs typeface="Times New Roman"/>
              </a:rPr>
              <a:t>operation </a:t>
            </a:r>
            <a:r>
              <a:rPr b="1" dirty="0" sz="3200" spc="-70">
                <a:latin typeface="Times New Roman"/>
                <a:cs typeface="Times New Roman"/>
              </a:rPr>
              <a:t>of </a:t>
            </a:r>
            <a:r>
              <a:rPr b="1" dirty="0" sz="3200" spc="-90">
                <a:latin typeface="Times New Roman"/>
                <a:cs typeface="Times New Roman"/>
              </a:rPr>
              <a:t>various  </a:t>
            </a:r>
            <a:r>
              <a:rPr b="1" dirty="0" sz="3200" spc="-60">
                <a:latin typeface="Times New Roman"/>
                <a:cs typeface="Times New Roman"/>
              </a:rPr>
              <a:t>mechanical </a:t>
            </a:r>
            <a:r>
              <a:rPr b="1" dirty="0" sz="3200" spc="-80">
                <a:latin typeface="Times New Roman"/>
                <a:cs typeface="Times New Roman"/>
              </a:rPr>
              <a:t>devices</a:t>
            </a:r>
            <a:r>
              <a:rPr dirty="0" sz="3200" spc="-80">
                <a:latin typeface="Times New Roman"/>
                <a:cs typeface="Times New Roman"/>
              </a:rPr>
              <a:t>, </a:t>
            </a:r>
            <a:r>
              <a:rPr dirty="0" sz="3200" spc="65">
                <a:latin typeface="Times New Roman"/>
                <a:cs typeface="Times New Roman"/>
              </a:rPr>
              <a:t>such </a:t>
            </a:r>
            <a:r>
              <a:rPr dirty="0" sz="3200">
                <a:latin typeface="Times New Roman"/>
                <a:cs typeface="Times New Roman"/>
              </a:rPr>
              <a:t>as </a:t>
            </a:r>
            <a:r>
              <a:rPr dirty="0" sz="3200" spc="10">
                <a:latin typeface="Times New Roman"/>
                <a:cs typeface="Times New Roman"/>
              </a:rPr>
              <a:t>watermills,  </a:t>
            </a:r>
            <a:r>
              <a:rPr dirty="0" sz="3200" spc="-15">
                <a:latin typeface="Times New Roman"/>
                <a:cs typeface="Times New Roman"/>
              </a:rPr>
              <a:t>sawmills,</a:t>
            </a:r>
            <a:r>
              <a:rPr dirty="0" sz="3200" spc="770">
                <a:latin typeface="Times New Roman"/>
                <a:cs typeface="Times New Roman"/>
              </a:rPr>
              <a:t> </a:t>
            </a:r>
            <a:r>
              <a:rPr dirty="0" sz="3200" spc="10">
                <a:latin typeface="Times New Roman"/>
                <a:cs typeface="Times New Roman"/>
              </a:rPr>
              <a:t>textile </a:t>
            </a:r>
            <a:r>
              <a:rPr dirty="0" sz="3200" spc="-45">
                <a:latin typeface="Times New Roman"/>
                <a:cs typeface="Times New Roman"/>
              </a:rPr>
              <a:t>mills, </a:t>
            </a:r>
            <a:r>
              <a:rPr dirty="0" sz="3200" spc="10">
                <a:latin typeface="Times New Roman"/>
                <a:cs typeface="Times New Roman"/>
              </a:rPr>
              <a:t>dock </a:t>
            </a:r>
            <a:r>
              <a:rPr dirty="0" sz="3200" spc="25">
                <a:latin typeface="Times New Roman"/>
                <a:cs typeface="Times New Roman"/>
              </a:rPr>
              <a:t>cranes, </a:t>
            </a:r>
            <a:r>
              <a:rPr dirty="0" sz="3200" spc="105">
                <a:latin typeface="Times New Roman"/>
                <a:cs typeface="Times New Roman"/>
              </a:rPr>
              <a:t>and  </a:t>
            </a:r>
            <a:r>
              <a:rPr dirty="0" sz="3200" spc="5">
                <a:latin typeface="Times New Roman"/>
                <a:cs typeface="Times New Roman"/>
              </a:rPr>
              <a:t>domestic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 spc="-55">
                <a:latin typeface="Times New Roman"/>
                <a:cs typeface="Times New Roman"/>
              </a:rPr>
              <a:t>lifts.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object 2"/>
          <p:cNvSpPr/>
          <p:nvPr/>
        </p:nvSpPr>
        <p:spPr>
          <a:xfrm>
            <a:off x="525780" y="57911"/>
            <a:ext cx="8118348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7" name="object 3"/>
          <p:cNvSpPr txBox="1">
            <a:spLocks noGrp="1"/>
          </p:cNvSpPr>
          <p:nvPr>
            <p:ph type="title"/>
          </p:nvPr>
        </p:nvSpPr>
        <p:spPr>
          <a:xfrm>
            <a:off x="323171" y="158623"/>
            <a:ext cx="8280198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38100" marL="13970" marR="508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Classification </a:t>
            </a:r>
            <a:r>
              <a:rPr dirty="0" spc="-80"/>
              <a:t>of </a:t>
            </a:r>
            <a:r>
              <a:rPr dirty="0" spc="-200"/>
              <a:t>Hydro </a:t>
            </a:r>
            <a:r>
              <a:rPr dirty="0" spc="-80"/>
              <a:t>power </a:t>
            </a:r>
            <a:r>
              <a:rPr dirty="0" spc="-110"/>
              <a:t>plant  </a:t>
            </a:r>
            <a:r>
              <a:rPr dirty="0" spc="-140"/>
              <a:t>based </a:t>
            </a:r>
            <a:r>
              <a:rPr dirty="0" spc="-50"/>
              <a:t>on </a:t>
            </a:r>
            <a:r>
              <a:rPr dirty="0" spc="-125"/>
              <a:t>Operating </a:t>
            </a:r>
            <a:r>
              <a:rPr dirty="0" spc="-190"/>
              <a:t>Head </a:t>
            </a:r>
            <a:r>
              <a:rPr dirty="0" spc="-80"/>
              <a:t>of</a:t>
            </a:r>
            <a:r>
              <a:rPr dirty="0" spc="20"/>
              <a:t> </a:t>
            </a:r>
            <a:r>
              <a:rPr dirty="0" spc="-120"/>
              <a:t>turbine</a:t>
            </a:r>
          </a:p>
        </p:txBody>
      </p:sp>
      <p:sp>
        <p:nvSpPr>
          <p:cNvPr id="1048768" name="object 4"/>
          <p:cNvSpPr/>
          <p:nvPr/>
        </p:nvSpPr>
        <p:spPr>
          <a:xfrm>
            <a:off x="240791" y="1490472"/>
            <a:ext cx="8622792" cy="448055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69" name="object 5"/>
          <p:cNvSpPr txBox="1"/>
          <p:nvPr/>
        </p:nvSpPr>
        <p:spPr>
          <a:xfrm>
            <a:off x="535940" y="1482509"/>
            <a:ext cx="8076565" cy="4069080"/>
          </a:xfrm>
          <a:prstGeom prst="rect"/>
        </p:spPr>
        <p:txBody>
          <a:bodyPr bIns="0" lIns="0" rIns="0" rtlCol="0" tIns="110489" vert="horz" wrap="square">
            <a:spAutoFit/>
          </a:bodyPr>
          <a:p>
            <a:pPr algn="just" indent="-342900" marL="35560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00">
                <a:latin typeface="Times New Roman"/>
                <a:cs typeface="Times New Roman"/>
              </a:rPr>
              <a:t>Medium </a:t>
            </a:r>
            <a:r>
              <a:rPr b="1" dirty="0" sz="3200" spc="-150">
                <a:latin typeface="Times New Roman"/>
                <a:cs typeface="Times New Roman"/>
              </a:rPr>
              <a:t>Head</a:t>
            </a:r>
            <a:r>
              <a:rPr b="1" dirty="0" sz="3200" spc="-125">
                <a:latin typeface="Times New Roman"/>
                <a:cs typeface="Times New Roman"/>
              </a:rPr>
              <a:t> </a:t>
            </a:r>
            <a:r>
              <a:rPr b="1" dirty="0" sz="3200" spc="-105">
                <a:latin typeface="Times New Roman"/>
                <a:cs typeface="Times New Roman"/>
              </a:rPr>
              <a:t>Scheme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454025"/>
              </a:tabLst>
            </a:pPr>
            <a:r>
              <a:rPr dirty="0"/>
              <a:t>	</a:t>
            </a:r>
            <a:r>
              <a:rPr b="1" dirty="0" sz="3200" spc="-380">
                <a:latin typeface="Times New Roman"/>
                <a:cs typeface="Times New Roman"/>
              </a:rPr>
              <a:t>A </a:t>
            </a:r>
            <a:r>
              <a:rPr b="1" dirty="0" sz="3200" spc="-90">
                <a:latin typeface="Times New Roman"/>
                <a:cs typeface="Times New Roman"/>
              </a:rPr>
              <a:t>medium </a:t>
            </a:r>
            <a:r>
              <a:rPr b="1" dirty="0" sz="3200" spc="-80">
                <a:latin typeface="Times New Roman"/>
                <a:cs typeface="Times New Roman"/>
              </a:rPr>
              <a:t>head </a:t>
            </a:r>
            <a:r>
              <a:rPr b="1" dirty="0" sz="3200" spc="-65">
                <a:latin typeface="Times New Roman"/>
                <a:cs typeface="Times New Roman"/>
              </a:rPr>
              <a:t>scheme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50">
                <a:latin typeface="Times New Roman"/>
                <a:cs typeface="Times New Roman"/>
              </a:rPr>
              <a:t>one </a:t>
            </a:r>
            <a:r>
              <a:rPr b="1" dirty="0" sz="3200" spc="-15">
                <a:latin typeface="Times New Roman"/>
                <a:cs typeface="Times New Roman"/>
              </a:rPr>
              <a:t>which </a:t>
            </a:r>
            <a:r>
              <a:rPr b="1" dirty="0" sz="3200" spc="-70">
                <a:latin typeface="Times New Roman"/>
                <a:cs typeface="Times New Roman"/>
              </a:rPr>
              <a:t>uses  </a:t>
            </a:r>
            <a:r>
              <a:rPr b="1" dirty="0" sz="3200" spc="-90">
                <a:latin typeface="Times New Roman"/>
                <a:cs typeface="Times New Roman"/>
              </a:rPr>
              <a:t>water </a:t>
            </a:r>
            <a:r>
              <a:rPr b="1" dirty="0" sz="3200" spc="-85">
                <a:latin typeface="Times New Roman"/>
                <a:cs typeface="Times New Roman"/>
              </a:rPr>
              <a:t>head </a:t>
            </a:r>
            <a:r>
              <a:rPr b="1" dirty="0" sz="3200" spc="-90">
                <a:latin typeface="Times New Roman"/>
                <a:cs typeface="Times New Roman"/>
              </a:rPr>
              <a:t>varying </a:t>
            </a:r>
            <a:r>
              <a:rPr b="1" dirty="0" sz="3200" spc="-65">
                <a:latin typeface="Times New Roman"/>
                <a:cs typeface="Times New Roman"/>
              </a:rPr>
              <a:t>between </a:t>
            </a:r>
            <a:r>
              <a:rPr b="1" dirty="0" sz="3200" spc="150">
                <a:latin typeface="Times New Roman"/>
                <a:cs typeface="Times New Roman"/>
              </a:rPr>
              <a:t>15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150">
                <a:latin typeface="Times New Roman"/>
                <a:cs typeface="Times New Roman"/>
              </a:rPr>
              <a:t>60 </a:t>
            </a:r>
            <a:r>
              <a:rPr b="1" dirty="0" sz="3200" spc="-100">
                <a:latin typeface="Times New Roman"/>
                <a:cs typeface="Times New Roman"/>
              </a:rPr>
              <a:t>m </a:t>
            </a:r>
            <a:r>
              <a:rPr b="1" dirty="0" sz="3200" spc="-110">
                <a:latin typeface="Times New Roman"/>
                <a:cs typeface="Times New Roman"/>
              </a:rPr>
              <a:t>or </a:t>
            </a:r>
            <a:r>
              <a:rPr b="1" dirty="0" sz="3200" spc="-105">
                <a:latin typeface="Times New Roman"/>
                <a:cs typeface="Times New Roman"/>
              </a:rPr>
              <a:t>so.  </a:t>
            </a:r>
            <a:r>
              <a:rPr b="1" dirty="0" sz="3200" spc="-165">
                <a:latin typeface="Times New Roman"/>
                <a:cs typeface="Times New Roman"/>
              </a:rPr>
              <a:t>This </a:t>
            </a:r>
            <a:r>
              <a:rPr b="1" dirty="0" sz="3200" spc="-65">
                <a:latin typeface="Times New Roman"/>
                <a:cs typeface="Times New Roman"/>
              </a:rPr>
              <a:t>scheme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85">
                <a:latin typeface="Times New Roman"/>
                <a:cs typeface="Times New Roman"/>
              </a:rPr>
              <a:t>thus </a:t>
            </a:r>
            <a:r>
              <a:rPr b="1" dirty="0" sz="3200" spc="-80">
                <a:latin typeface="Times New Roman"/>
                <a:cs typeface="Times New Roman"/>
              </a:rPr>
              <a:t>essentially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120">
                <a:latin typeface="Times New Roman"/>
                <a:cs typeface="Times New Roman"/>
              </a:rPr>
              <a:t>dam </a:t>
            </a:r>
            <a:r>
              <a:rPr b="1" dirty="0" sz="3200" spc="-105">
                <a:latin typeface="Times New Roman"/>
                <a:cs typeface="Times New Roman"/>
              </a:rPr>
              <a:t>reservoir  </a:t>
            </a:r>
            <a:r>
              <a:rPr b="1" dirty="0" sz="3200" spc="-80">
                <a:latin typeface="Times New Roman"/>
                <a:cs typeface="Times New Roman"/>
              </a:rPr>
              <a:t>scheme</a:t>
            </a:r>
            <a:r>
              <a:rPr dirty="0" sz="3200" spc="-80">
                <a:latin typeface="Times New Roman"/>
                <a:cs typeface="Times New Roman"/>
              </a:rPr>
              <a:t>, </a:t>
            </a:r>
            <a:r>
              <a:rPr dirty="0" sz="3200" spc="65">
                <a:latin typeface="Times New Roman"/>
                <a:cs typeface="Times New Roman"/>
              </a:rPr>
              <a:t>although the </a:t>
            </a:r>
            <a:r>
              <a:rPr dirty="0" sz="3200" spc="75">
                <a:latin typeface="Times New Roman"/>
                <a:cs typeface="Times New Roman"/>
              </a:rPr>
              <a:t>dam </a:t>
            </a:r>
            <a:r>
              <a:rPr dirty="0" sz="3200" spc="50">
                <a:latin typeface="Times New Roman"/>
                <a:cs typeface="Times New Roman"/>
              </a:rPr>
              <a:t>height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dirty="0" sz="3200" spc="5">
                <a:latin typeface="Times New Roman"/>
                <a:cs typeface="Times New Roman"/>
              </a:rPr>
              <a:t>mediocre.  </a:t>
            </a:r>
            <a:r>
              <a:rPr dirty="0" sz="3200" spc="-55">
                <a:latin typeface="Times New Roman"/>
                <a:cs typeface="Times New Roman"/>
              </a:rPr>
              <a:t>This </a:t>
            </a:r>
            <a:r>
              <a:rPr dirty="0" sz="3200" spc="20">
                <a:latin typeface="Times New Roman"/>
                <a:cs typeface="Times New Roman"/>
              </a:rPr>
              <a:t>scheme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dirty="0" sz="3200" spc="50">
                <a:latin typeface="Times New Roman"/>
                <a:cs typeface="Times New Roman"/>
              </a:rPr>
              <a:t>having </a:t>
            </a:r>
            <a:r>
              <a:rPr dirty="0" sz="3200" spc="35">
                <a:latin typeface="Times New Roman"/>
                <a:cs typeface="Times New Roman"/>
              </a:rPr>
              <a:t>features somewhere  between </a:t>
            </a:r>
            <a:r>
              <a:rPr dirty="0" sz="3200" spc="10">
                <a:latin typeface="Times New Roman"/>
                <a:cs typeface="Times New Roman"/>
              </a:rPr>
              <a:t>low </a:t>
            </a:r>
            <a:r>
              <a:rPr dirty="0" sz="3200" spc="70">
                <a:latin typeface="Times New Roman"/>
                <a:cs typeface="Times New Roman"/>
              </a:rPr>
              <a:t>head </a:t>
            </a:r>
            <a:r>
              <a:rPr dirty="0" sz="3200" spc="20">
                <a:latin typeface="Times New Roman"/>
                <a:cs typeface="Times New Roman"/>
              </a:rPr>
              <a:t>scheme </a:t>
            </a:r>
            <a:r>
              <a:rPr dirty="0" sz="3200" spc="100">
                <a:latin typeface="Times New Roman"/>
                <a:cs typeface="Times New Roman"/>
              </a:rPr>
              <a:t>and </a:t>
            </a:r>
            <a:r>
              <a:rPr dirty="0" sz="3200" spc="75">
                <a:latin typeface="Times New Roman"/>
                <a:cs typeface="Times New Roman"/>
              </a:rPr>
              <a:t>high </a:t>
            </a:r>
            <a:r>
              <a:rPr dirty="0" sz="3200" spc="70">
                <a:latin typeface="Times New Roman"/>
                <a:cs typeface="Times New Roman"/>
              </a:rPr>
              <a:t>head  </a:t>
            </a:r>
            <a:r>
              <a:rPr dirty="0" sz="3200" spc="-5">
                <a:latin typeface="Times New Roman"/>
                <a:cs typeface="Times New Roman"/>
              </a:rPr>
              <a:t>scheme.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object 2"/>
          <p:cNvSpPr/>
          <p:nvPr/>
        </p:nvSpPr>
        <p:spPr>
          <a:xfrm>
            <a:off x="1632204" y="318515"/>
            <a:ext cx="5826252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71" name="object 3"/>
          <p:cNvSpPr txBox="1">
            <a:spLocks noGrp="1"/>
          </p:cNvSpPr>
          <p:nvPr>
            <p:ph type="title"/>
          </p:nvPr>
        </p:nvSpPr>
        <p:spPr>
          <a:xfrm>
            <a:off x="877597" y="425322"/>
            <a:ext cx="6980588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40"/>
              <a:t>Medium </a:t>
            </a:r>
            <a:r>
              <a:rPr dirty="0" sz="4400" spc="-204"/>
              <a:t>Head</a:t>
            </a:r>
            <a:r>
              <a:rPr dirty="0" sz="4400" spc="-195"/>
              <a:t> </a:t>
            </a:r>
            <a:r>
              <a:rPr dirty="0" sz="4400" spc="-145"/>
              <a:t>Scheme</a:t>
            </a:r>
            <a:endParaRPr sz="4400"/>
          </a:p>
        </p:txBody>
      </p:sp>
      <p:grpSp>
        <p:nvGrpSpPr>
          <p:cNvPr id="116" name="object 4"/>
          <p:cNvGrpSpPr/>
          <p:nvPr/>
        </p:nvGrpSpPr>
        <p:grpSpPr>
          <a:xfrm>
            <a:off x="515112" y="1524000"/>
            <a:ext cx="7790815" cy="5047615"/>
            <a:chOff x="515112" y="1524000"/>
            <a:chExt cx="7790815" cy="5047615"/>
          </a:xfrm>
        </p:grpSpPr>
        <p:sp>
          <p:nvSpPr>
            <p:cNvPr id="1048772" name="object 5"/>
            <p:cNvSpPr/>
            <p:nvPr/>
          </p:nvSpPr>
          <p:spPr>
            <a:xfrm>
              <a:off x="515112" y="1740408"/>
              <a:ext cx="7574280" cy="48310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73" name="object 6"/>
            <p:cNvSpPr/>
            <p:nvPr/>
          </p:nvSpPr>
          <p:spPr>
            <a:xfrm>
              <a:off x="838200" y="1524000"/>
              <a:ext cx="7467600" cy="47244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object 2"/>
          <p:cNvSpPr/>
          <p:nvPr/>
        </p:nvSpPr>
        <p:spPr>
          <a:xfrm>
            <a:off x="525780" y="57911"/>
            <a:ext cx="8118348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75" name="object 3"/>
          <p:cNvSpPr txBox="1">
            <a:spLocks noGrp="1"/>
          </p:cNvSpPr>
          <p:nvPr>
            <p:ph type="title"/>
          </p:nvPr>
        </p:nvSpPr>
        <p:spPr>
          <a:xfrm>
            <a:off x="580165" y="158623"/>
            <a:ext cx="8100922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38100" marL="13970" marR="508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Classification </a:t>
            </a:r>
            <a:r>
              <a:rPr dirty="0" spc="-80"/>
              <a:t>of </a:t>
            </a:r>
            <a:r>
              <a:rPr dirty="0" spc="-200"/>
              <a:t>Hydro </a:t>
            </a:r>
            <a:r>
              <a:rPr dirty="0" spc="-80"/>
              <a:t>power </a:t>
            </a:r>
            <a:r>
              <a:rPr dirty="0" spc="-110"/>
              <a:t>plant  </a:t>
            </a:r>
            <a:r>
              <a:rPr dirty="0" spc="-140"/>
              <a:t>based </a:t>
            </a:r>
            <a:r>
              <a:rPr dirty="0" spc="-50"/>
              <a:t>on </a:t>
            </a:r>
            <a:r>
              <a:rPr dirty="0" spc="-125"/>
              <a:t>Operating </a:t>
            </a:r>
            <a:r>
              <a:rPr dirty="0" spc="-190"/>
              <a:t>Head </a:t>
            </a:r>
            <a:r>
              <a:rPr dirty="0" spc="-80"/>
              <a:t>of</a:t>
            </a:r>
            <a:r>
              <a:rPr dirty="0" spc="20"/>
              <a:t> </a:t>
            </a:r>
            <a:r>
              <a:rPr dirty="0" spc="-120"/>
              <a:t>turbine</a:t>
            </a:r>
          </a:p>
        </p:txBody>
      </p:sp>
      <p:sp>
        <p:nvSpPr>
          <p:cNvPr id="1048776" name="object 4"/>
          <p:cNvSpPr/>
          <p:nvPr/>
        </p:nvSpPr>
        <p:spPr>
          <a:xfrm>
            <a:off x="256031" y="1499616"/>
            <a:ext cx="8592312" cy="4661915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77" name="object 5"/>
          <p:cNvSpPr txBox="1"/>
          <p:nvPr/>
        </p:nvSpPr>
        <p:spPr>
          <a:xfrm>
            <a:off x="535940" y="1491360"/>
            <a:ext cx="8075930" cy="4641214"/>
          </a:xfrm>
          <a:prstGeom prst="rect"/>
        </p:spPr>
        <p:txBody>
          <a:bodyPr bIns="0" lIns="0" rIns="0" rtlCol="0" tIns="104139" vert="horz" wrap="square">
            <a:spAutoFit/>
          </a:bodyPr>
          <a:p>
            <a:pPr algn="just" indent="-342900" marL="3556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90">
                <a:latin typeface="Times New Roman"/>
                <a:cs typeface="Times New Roman"/>
              </a:rPr>
              <a:t>High </a:t>
            </a:r>
            <a:r>
              <a:rPr b="1" dirty="0" sz="3000" spc="-140">
                <a:latin typeface="Times New Roman"/>
                <a:cs typeface="Times New Roman"/>
              </a:rPr>
              <a:t>Head</a:t>
            </a:r>
            <a:r>
              <a:rPr b="1" dirty="0" sz="3000" spc="-105">
                <a:latin typeface="Times New Roman"/>
                <a:cs typeface="Times New Roman"/>
              </a:rPr>
              <a:t> </a:t>
            </a:r>
            <a:r>
              <a:rPr b="1" dirty="0" sz="3000" spc="-100">
                <a:latin typeface="Times New Roman"/>
                <a:cs typeface="Times New Roman"/>
              </a:rPr>
              <a:t>Scheme</a:t>
            </a:r>
            <a:endParaRPr sz="30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algn="l" pos="447675"/>
              </a:tabLst>
            </a:pPr>
            <a:r>
              <a:rPr dirty="0"/>
              <a:t>	</a:t>
            </a:r>
            <a:r>
              <a:rPr b="1" dirty="0" sz="3000" spc="-355">
                <a:latin typeface="Times New Roman"/>
                <a:cs typeface="Times New Roman"/>
              </a:rPr>
              <a:t>A </a:t>
            </a:r>
            <a:r>
              <a:rPr b="1" dirty="0" sz="3000" spc="-30">
                <a:latin typeface="Times New Roman"/>
                <a:cs typeface="Times New Roman"/>
              </a:rPr>
              <a:t>high </a:t>
            </a:r>
            <a:r>
              <a:rPr b="1" dirty="0" sz="3000" spc="-150">
                <a:latin typeface="Times New Roman"/>
                <a:cs typeface="Times New Roman"/>
              </a:rPr>
              <a:t>Head </a:t>
            </a:r>
            <a:r>
              <a:rPr b="1" dirty="0" sz="3000" spc="-110">
                <a:latin typeface="Times New Roman"/>
                <a:cs typeface="Times New Roman"/>
              </a:rPr>
              <a:t>Scheme </a:t>
            </a:r>
            <a:r>
              <a:rPr b="1" dirty="0" sz="3000" spc="-60">
                <a:latin typeface="Times New Roman"/>
                <a:cs typeface="Times New Roman"/>
              </a:rPr>
              <a:t>is </a:t>
            </a:r>
            <a:r>
              <a:rPr b="1" dirty="0" sz="3000" spc="-75">
                <a:latin typeface="Times New Roman"/>
                <a:cs typeface="Times New Roman"/>
              </a:rPr>
              <a:t>the </a:t>
            </a:r>
            <a:r>
              <a:rPr b="1" dirty="0" sz="3000" spc="-45">
                <a:latin typeface="Times New Roman"/>
                <a:cs typeface="Times New Roman"/>
              </a:rPr>
              <a:t>one </a:t>
            </a:r>
            <a:r>
              <a:rPr b="1" dirty="0" sz="3000" spc="-20">
                <a:latin typeface="Times New Roman"/>
                <a:cs typeface="Times New Roman"/>
              </a:rPr>
              <a:t>which </a:t>
            </a:r>
            <a:r>
              <a:rPr b="1" dirty="0" sz="3000" spc="-70">
                <a:latin typeface="Times New Roman"/>
                <a:cs typeface="Times New Roman"/>
              </a:rPr>
              <a:t>uses </a:t>
            </a:r>
            <a:r>
              <a:rPr b="1" dirty="0" sz="3000" spc="-85">
                <a:latin typeface="Times New Roman"/>
                <a:cs typeface="Times New Roman"/>
              </a:rPr>
              <a:t>water  </a:t>
            </a:r>
            <a:r>
              <a:rPr b="1" dirty="0" sz="3000" spc="-80">
                <a:latin typeface="Times New Roman"/>
                <a:cs typeface="Times New Roman"/>
              </a:rPr>
              <a:t>head </a:t>
            </a:r>
            <a:r>
              <a:rPr b="1" dirty="0" sz="3000" spc="-65">
                <a:latin typeface="Times New Roman"/>
                <a:cs typeface="Times New Roman"/>
              </a:rPr>
              <a:t>of </a:t>
            </a:r>
            <a:r>
              <a:rPr b="1" dirty="0" sz="3000" spc="-100">
                <a:latin typeface="Times New Roman"/>
                <a:cs typeface="Times New Roman"/>
              </a:rPr>
              <a:t>more </a:t>
            </a:r>
            <a:r>
              <a:rPr b="1" dirty="0" sz="3000" spc="-85">
                <a:latin typeface="Times New Roman"/>
                <a:cs typeface="Times New Roman"/>
              </a:rPr>
              <a:t>than </a:t>
            </a:r>
            <a:r>
              <a:rPr b="1" dirty="0" sz="3000" spc="140">
                <a:latin typeface="Times New Roman"/>
                <a:cs typeface="Times New Roman"/>
              </a:rPr>
              <a:t>60 </a:t>
            </a:r>
            <a:r>
              <a:rPr b="1" dirty="0" sz="3000" spc="-95">
                <a:latin typeface="Times New Roman"/>
                <a:cs typeface="Times New Roman"/>
              </a:rPr>
              <a:t>m </a:t>
            </a:r>
            <a:r>
              <a:rPr b="1" dirty="0" sz="3000" spc="-105">
                <a:latin typeface="Times New Roman"/>
                <a:cs typeface="Times New Roman"/>
              </a:rPr>
              <a:t>or </a:t>
            </a:r>
            <a:r>
              <a:rPr b="1" dirty="0" sz="3000" spc="-100">
                <a:latin typeface="Times New Roman"/>
                <a:cs typeface="Times New Roman"/>
              </a:rPr>
              <a:t>so</a:t>
            </a:r>
            <a:r>
              <a:rPr dirty="0" sz="3000" spc="-100">
                <a:latin typeface="Times New Roman"/>
                <a:cs typeface="Times New Roman"/>
              </a:rPr>
              <a:t>. </a:t>
            </a:r>
            <a:r>
              <a:rPr dirty="0" sz="3000" spc="-355">
                <a:latin typeface="Times New Roman"/>
                <a:cs typeface="Times New Roman"/>
              </a:rPr>
              <a:t>A </a:t>
            </a:r>
            <a:r>
              <a:rPr dirty="0" sz="3000" spc="65">
                <a:latin typeface="Times New Roman"/>
                <a:cs typeface="Times New Roman"/>
              </a:rPr>
              <a:t>dam </a:t>
            </a:r>
            <a:r>
              <a:rPr dirty="0" sz="3000" spc="-55">
                <a:latin typeface="Times New Roman"/>
                <a:cs typeface="Times New Roman"/>
              </a:rPr>
              <a:t>of </a:t>
            </a:r>
            <a:r>
              <a:rPr dirty="0" sz="3000" spc="10">
                <a:latin typeface="Times New Roman"/>
                <a:cs typeface="Times New Roman"/>
              </a:rPr>
              <a:t>sufficient  </a:t>
            </a:r>
            <a:r>
              <a:rPr dirty="0" sz="3000" spc="45">
                <a:latin typeface="Times New Roman"/>
                <a:cs typeface="Times New Roman"/>
              </a:rPr>
              <a:t>height </a:t>
            </a:r>
            <a:r>
              <a:rPr dirty="0" sz="3000" spc="-50">
                <a:latin typeface="Times New Roman"/>
                <a:cs typeface="Times New Roman"/>
              </a:rPr>
              <a:t>is </a:t>
            </a:r>
            <a:r>
              <a:rPr dirty="0" sz="3000" spc="25">
                <a:latin typeface="Times New Roman"/>
                <a:cs typeface="Times New Roman"/>
              </a:rPr>
              <a:t>therefore, </a:t>
            </a:r>
            <a:r>
              <a:rPr dirty="0" sz="3000" spc="70">
                <a:latin typeface="Times New Roman"/>
                <a:cs typeface="Times New Roman"/>
              </a:rPr>
              <a:t>required </a:t>
            </a:r>
            <a:r>
              <a:rPr dirty="0" sz="3000" spc="5">
                <a:latin typeface="Times New Roman"/>
                <a:cs typeface="Times New Roman"/>
              </a:rPr>
              <a:t>to be </a:t>
            </a:r>
            <a:r>
              <a:rPr dirty="0" sz="3000" spc="30">
                <a:latin typeface="Times New Roman"/>
                <a:cs typeface="Times New Roman"/>
              </a:rPr>
              <a:t>constructed, </a:t>
            </a:r>
            <a:r>
              <a:rPr dirty="0" sz="3000" spc="-50">
                <a:latin typeface="Times New Roman"/>
                <a:cs typeface="Times New Roman"/>
              </a:rPr>
              <a:t>so  </a:t>
            </a:r>
            <a:r>
              <a:rPr dirty="0" sz="3000">
                <a:latin typeface="Times New Roman"/>
                <a:cs typeface="Times New Roman"/>
              </a:rPr>
              <a:t>as </a:t>
            </a:r>
            <a:r>
              <a:rPr dirty="0" sz="3000" spc="10">
                <a:latin typeface="Times New Roman"/>
                <a:cs typeface="Times New Roman"/>
              </a:rPr>
              <a:t>to </a:t>
            </a:r>
            <a:r>
              <a:rPr dirty="0" sz="3000" spc="20">
                <a:latin typeface="Times New Roman"/>
                <a:cs typeface="Times New Roman"/>
              </a:rPr>
              <a:t>store </a:t>
            </a:r>
            <a:r>
              <a:rPr dirty="0" sz="3000" spc="70">
                <a:latin typeface="Times New Roman"/>
                <a:cs typeface="Times New Roman"/>
              </a:rPr>
              <a:t>water </a:t>
            </a:r>
            <a:r>
              <a:rPr dirty="0" sz="3000" spc="55">
                <a:latin typeface="Times New Roman"/>
                <a:cs typeface="Times New Roman"/>
              </a:rPr>
              <a:t>on </a:t>
            </a:r>
            <a:r>
              <a:rPr dirty="0" sz="3000" spc="60">
                <a:latin typeface="Times New Roman"/>
                <a:cs typeface="Times New Roman"/>
              </a:rPr>
              <a:t>the upstream </a:t>
            </a:r>
            <a:r>
              <a:rPr dirty="0" sz="3000" spc="-15">
                <a:latin typeface="Times New Roman"/>
                <a:cs typeface="Times New Roman"/>
              </a:rPr>
              <a:t>side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5">
                <a:latin typeface="Times New Roman"/>
                <a:cs typeface="Times New Roman"/>
              </a:rPr>
              <a:t>to  </a:t>
            </a:r>
            <a:r>
              <a:rPr dirty="0" sz="3000" spc="15">
                <a:latin typeface="Times New Roman"/>
                <a:cs typeface="Times New Roman"/>
              </a:rPr>
              <a:t>utilize </a:t>
            </a:r>
            <a:r>
              <a:rPr dirty="0" sz="3000" spc="25">
                <a:latin typeface="Times New Roman"/>
                <a:cs typeface="Times New Roman"/>
              </a:rPr>
              <a:t>this </a:t>
            </a:r>
            <a:r>
              <a:rPr dirty="0" sz="3000" spc="70">
                <a:latin typeface="Times New Roman"/>
                <a:cs typeface="Times New Roman"/>
              </a:rPr>
              <a:t>water </a:t>
            </a:r>
            <a:r>
              <a:rPr dirty="0" sz="3000" spc="80">
                <a:latin typeface="Times New Roman"/>
                <a:cs typeface="Times New Roman"/>
              </a:rPr>
              <a:t>throughout </a:t>
            </a:r>
            <a:r>
              <a:rPr dirty="0" sz="3000" spc="55">
                <a:latin typeface="Times New Roman"/>
                <a:cs typeface="Times New Roman"/>
              </a:rPr>
              <a:t>the </a:t>
            </a:r>
            <a:r>
              <a:rPr dirty="0" sz="3000">
                <a:latin typeface="Times New Roman"/>
                <a:cs typeface="Times New Roman"/>
              </a:rPr>
              <a:t>year. </a:t>
            </a:r>
            <a:r>
              <a:rPr b="1" dirty="0" sz="3000" spc="-95">
                <a:latin typeface="Times New Roman"/>
                <a:cs typeface="Times New Roman"/>
              </a:rPr>
              <a:t>High </a:t>
            </a:r>
            <a:r>
              <a:rPr b="1" dirty="0" sz="3000" spc="-80">
                <a:latin typeface="Times New Roman"/>
                <a:cs typeface="Times New Roman"/>
              </a:rPr>
              <a:t>head  </a:t>
            </a:r>
            <a:r>
              <a:rPr b="1" dirty="0" sz="3000" spc="-65">
                <a:latin typeface="Times New Roman"/>
                <a:cs typeface="Times New Roman"/>
              </a:rPr>
              <a:t>schemes </a:t>
            </a:r>
            <a:r>
              <a:rPr b="1" dirty="0" sz="3000" spc="-80">
                <a:latin typeface="Times New Roman"/>
                <a:cs typeface="Times New Roman"/>
              </a:rPr>
              <a:t>upto </a:t>
            </a:r>
            <a:r>
              <a:rPr b="1" dirty="0" sz="3000" spc="130">
                <a:latin typeface="Times New Roman"/>
                <a:cs typeface="Times New Roman"/>
              </a:rPr>
              <a:t>1800 </a:t>
            </a:r>
            <a:r>
              <a:rPr b="1" dirty="0" sz="3000" spc="-95">
                <a:latin typeface="Times New Roman"/>
                <a:cs typeface="Times New Roman"/>
              </a:rPr>
              <a:t>m </a:t>
            </a:r>
            <a:r>
              <a:rPr b="1" dirty="0" sz="3000" spc="-70">
                <a:latin typeface="Times New Roman"/>
                <a:cs typeface="Times New Roman"/>
              </a:rPr>
              <a:t>have been </a:t>
            </a:r>
            <a:r>
              <a:rPr b="1" dirty="0" sz="3000" spc="-85">
                <a:latin typeface="Times New Roman"/>
                <a:cs typeface="Times New Roman"/>
              </a:rPr>
              <a:t>developed. </a:t>
            </a:r>
            <a:r>
              <a:rPr b="1" dirty="0" sz="3000" spc="-180">
                <a:latin typeface="Times New Roman"/>
                <a:cs typeface="Times New Roman"/>
              </a:rPr>
              <a:t>The  </a:t>
            </a:r>
            <a:r>
              <a:rPr b="1" dirty="0" sz="3000" spc="-75">
                <a:latin typeface="Times New Roman"/>
                <a:cs typeface="Times New Roman"/>
              </a:rPr>
              <a:t>common </a:t>
            </a:r>
            <a:r>
              <a:rPr b="1" dirty="0" sz="3000" spc="-90">
                <a:latin typeface="Times New Roman"/>
                <a:cs typeface="Times New Roman"/>
              </a:rPr>
              <a:t>e.g. </a:t>
            </a:r>
            <a:r>
              <a:rPr b="1" dirty="0" sz="3000" spc="-65">
                <a:latin typeface="Times New Roman"/>
                <a:cs typeface="Times New Roman"/>
              </a:rPr>
              <a:t>of </a:t>
            </a:r>
            <a:r>
              <a:rPr b="1" dirty="0" sz="3000" spc="-45">
                <a:latin typeface="Times New Roman"/>
                <a:cs typeface="Times New Roman"/>
              </a:rPr>
              <a:t>such </a:t>
            </a:r>
            <a:r>
              <a:rPr b="1" dirty="0" sz="3000" spc="-120">
                <a:latin typeface="Times New Roman"/>
                <a:cs typeface="Times New Roman"/>
              </a:rPr>
              <a:t>dams </a:t>
            </a:r>
            <a:r>
              <a:rPr b="1" dirty="0" sz="3000" spc="-105">
                <a:latin typeface="Times New Roman"/>
                <a:cs typeface="Times New Roman"/>
              </a:rPr>
              <a:t>are </a:t>
            </a:r>
            <a:r>
              <a:rPr b="1" dirty="0" sz="3000" spc="-135">
                <a:latin typeface="Times New Roman"/>
                <a:cs typeface="Times New Roman"/>
              </a:rPr>
              <a:t>bhakra </a:t>
            </a:r>
            <a:r>
              <a:rPr b="1" dirty="0" sz="3000" spc="-120">
                <a:latin typeface="Times New Roman"/>
                <a:cs typeface="Times New Roman"/>
              </a:rPr>
              <a:t>dam </a:t>
            </a:r>
            <a:r>
              <a:rPr b="1" dirty="0" sz="3000" spc="-30">
                <a:latin typeface="Times New Roman"/>
                <a:cs typeface="Times New Roman"/>
              </a:rPr>
              <a:t>in  </a:t>
            </a:r>
            <a:r>
              <a:rPr b="1" dirty="0" sz="3000" spc="-160">
                <a:latin typeface="Times New Roman"/>
                <a:cs typeface="Times New Roman"/>
              </a:rPr>
              <a:t>Punjab </a:t>
            </a:r>
            <a:r>
              <a:rPr b="1" dirty="0" sz="3000" spc="-85">
                <a:latin typeface="Times New Roman"/>
                <a:cs typeface="Times New Roman"/>
              </a:rPr>
              <a:t>and </a:t>
            </a:r>
            <a:r>
              <a:rPr b="1" dirty="0" sz="3000" spc="-114">
                <a:latin typeface="Times New Roman"/>
                <a:cs typeface="Times New Roman"/>
              </a:rPr>
              <a:t>Hoover </a:t>
            </a:r>
            <a:r>
              <a:rPr b="1" dirty="0" sz="3000" spc="-110">
                <a:latin typeface="Times New Roman"/>
                <a:cs typeface="Times New Roman"/>
              </a:rPr>
              <a:t>dam </a:t>
            </a:r>
            <a:r>
              <a:rPr b="1" dirty="0" sz="3000" spc="-20">
                <a:latin typeface="Times New Roman"/>
                <a:cs typeface="Times New Roman"/>
              </a:rPr>
              <a:t>in</a:t>
            </a:r>
            <a:r>
              <a:rPr b="1" dirty="0" sz="3000" spc="5">
                <a:latin typeface="Times New Roman"/>
                <a:cs typeface="Times New Roman"/>
              </a:rPr>
              <a:t> </a:t>
            </a:r>
            <a:r>
              <a:rPr b="1" dirty="0" sz="3000" spc="-260">
                <a:latin typeface="Times New Roman"/>
                <a:cs typeface="Times New Roman"/>
              </a:rPr>
              <a:t>USA.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object 2"/>
          <p:cNvGrpSpPr/>
          <p:nvPr/>
        </p:nvGrpSpPr>
        <p:grpSpPr>
          <a:xfrm>
            <a:off x="505968" y="563880"/>
            <a:ext cx="7952740" cy="6032500"/>
            <a:chOff x="505968" y="563880"/>
            <a:chExt cx="7952740" cy="6032500"/>
          </a:xfrm>
        </p:grpSpPr>
        <p:sp>
          <p:nvSpPr>
            <p:cNvPr id="1048778" name="object 3"/>
            <p:cNvSpPr/>
            <p:nvPr/>
          </p:nvSpPr>
          <p:spPr>
            <a:xfrm>
              <a:off x="505968" y="1821180"/>
              <a:ext cx="7807452" cy="4774692"/>
            </a:xfrm>
            <a:prstGeom prst="rect"/>
            <a:blipFill>
              <a:blip xmlns:r="http://schemas.openxmlformats.org/officeDocument/2006/relationships" r:embed="rId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79" name="object 4"/>
            <p:cNvSpPr/>
            <p:nvPr/>
          </p:nvSpPr>
          <p:spPr>
            <a:xfrm>
              <a:off x="757427" y="1676400"/>
              <a:ext cx="7700771" cy="4668012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80" name="object 5"/>
            <p:cNvSpPr/>
            <p:nvPr/>
          </p:nvSpPr>
          <p:spPr>
            <a:xfrm>
              <a:off x="2148840" y="563880"/>
              <a:ext cx="4584192" cy="117348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  <p:sp>
        <p:nvSpPr>
          <p:cNvPr id="1048781" name="object 6"/>
          <p:cNvSpPr txBox="1">
            <a:spLocks noGrp="1"/>
          </p:cNvSpPr>
          <p:nvPr>
            <p:ph type="title"/>
          </p:nvPr>
        </p:nvSpPr>
        <p:spPr>
          <a:xfrm>
            <a:off x="1300254" y="665225"/>
            <a:ext cx="5907822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5"/>
              <a:t>High </a:t>
            </a:r>
            <a:r>
              <a:rPr dirty="0" spc="-190"/>
              <a:t>Head</a:t>
            </a:r>
            <a:r>
              <a:rPr dirty="0" spc="-150"/>
              <a:t> </a:t>
            </a:r>
            <a:r>
              <a:rPr dirty="0" spc="-130"/>
              <a:t>Scheme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object 2"/>
          <p:cNvSpPr/>
          <p:nvPr/>
        </p:nvSpPr>
        <p:spPr>
          <a:xfrm>
            <a:off x="2253995" y="362711"/>
            <a:ext cx="4582667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83" name="object 3"/>
          <p:cNvSpPr txBox="1">
            <a:spLocks noGrp="1"/>
          </p:cNvSpPr>
          <p:nvPr>
            <p:ph type="title"/>
          </p:nvPr>
        </p:nvSpPr>
        <p:spPr>
          <a:xfrm>
            <a:off x="1226982" y="463423"/>
            <a:ext cx="6290047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5"/>
              <a:t>High </a:t>
            </a:r>
            <a:r>
              <a:rPr dirty="0" spc="-190"/>
              <a:t>Head</a:t>
            </a:r>
            <a:r>
              <a:rPr dirty="0" spc="-165"/>
              <a:t> </a:t>
            </a:r>
            <a:r>
              <a:rPr dirty="0" spc="-130"/>
              <a:t>Scheme</a:t>
            </a:r>
          </a:p>
        </p:txBody>
      </p:sp>
      <p:grpSp>
        <p:nvGrpSpPr>
          <p:cNvPr id="121" name="object 4"/>
          <p:cNvGrpSpPr/>
          <p:nvPr/>
        </p:nvGrpSpPr>
        <p:grpSpPr>
          <a:xfrm>
            <a:off x="560831" y="1600200"/>
            <a:ext cx="7745095" cy="4803775"/>
            <a:chOff x="560831" y="1600200"/>
            <a:chExt cx="7745095" cy="4803775"/>
          </a:xfrm>
        </p:grpSpPr>
        <p:sp>
          <p:nvSpPr>
            <p:cNvPr id="1048784" name="object 5"/>
            <p:cNvSpPr/>
            <p:nvPr/>
          </p:nvSpPr>
          <p:spPr>
            <a:xfrm>
              <a:off x="560831" y="1770887"/>
              <a:ext cx="7574280" cy="463296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85" name="object 6"/>
            <p:cNvSpPr/>
            <p:nvPr/>
          </p:nvSpPr>
          <p:spPr>
            <a:xfrm>
              <a:off x="838200" y="1600200"/>
              <a:ext cx="7467600" cy="452628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87" name="object 3"/>
          <p:cNvSpPr txBox="1">
            <a:spLocks noGrp="1"/>
          </p:cNvSpPr>
          <p:nvPr>
            <p:ph type="title"/>
          </p:nvPr>
        </p:nvSpPr>
        <p:spPr>
          <a:xfrm>
            <a:off x="526257" y="158623"/>
            <a:ext cx="8053389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853564" marL="2020570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45"/>
              <a:t>Scheme.</a:t>
            </a:r>
          </a:p>
        </p:txBody>
      </p:sp>
      <p:sp>
        <p:nvSpPr>
          <p:cNvPr id="1048788" name="object 4"/>
          <p:cNvSpPr/>
          <p:nvPr/>
        </p:nvSpPr>
        <p:spPr>
          <a:xfrm>
            <a:off x="256031" y="1507236"/>
            <a:ext cx="8592312" cy="530199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89" name="object 5"/>
          <p:cNvSpPr txBox="1"/>
          <p:nvPr/>
        </p:nvSpPr>
        <p:spPr>
          <a:xfrm>
            <a:off x="535940" y="1590802"/>
            <a:ext cx="8079105" cy="639318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indent="-342900" marL="355600">
              <a:lnSpc>
                <a:spcPts val="3240"/>
              </a:lnSpc>
              <a:spcBef>
                <a:spcPts val="10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355">
                <a:latin typeface="Times New Roman"/>
                <a:cs typeface="Times New Roman"/>
              </a:rPr>
              <a:t>A </a:t>
            </a:r>
            <a:r>
              <a:rPr b="1" dirty="0" sz="3000" spc="-160">
                <a:latin typeface="Times New Roman"/>
                <a:cs typeface="Times New Roman"/>
              </a:rPr>
              <a:t>Hydro </a:t>
            </a:r>
            <a:r>
              <a:rPr b="1" dirty="0" sz="3000" spc="-65">
                <a:latin typeface="Times New Roman"/>
                <a:cs typeface="Times New Roman"/>
              </a:rPr>
              <a:t>electric </a:t>
            </a:r>
            <a:r>
              <a:rPr b="1" dirty="0" sz="3000" spc="-80">
                <a:latin typeface="Times New Roman"/>
                <a:cs typeface="Times New Roman"/>
              </a:rPr>
              <a:t>development </a:t>
            </a:r>
            <a:r>
              <a:rPr b="1" dirty="0" sz="3000" spc="-65">
                <a:latin typeface="Times New Roman"/>
                <a:cs typeface="Times New Roman"/>
              </a:rPr>
              <a:t>scheme</a:t>
            </a:r>
            <a:r>
              <a:rPr b="1" dirty="0" sz="3000" spc="45">
                <a:latin typeface="Times New Roman"/>
                <a:cs typeface="Times New Roman"/>
              </a:rPr>
              <a:t> </a:t>
            </a:r>
            <a:r>
              <a:rPr b="1" dirty="0" sz="3000" spc="-90">
                <a:latin typeface="Times New Roman"/>
                <a:cs typeface="Times New Roman"/>
              </a:rPr>
              <a:t>ordinarily</a:t>
            </a:r>
            <a:endParaRPr sz="3000">
              <a:latin typeface="Times New Roman"/>
              <a:cs typeface="Times New Roman"/>
            </a:endParaRPr>
          </a:p>
          <a:p>
            <a:pPr algn="just" marL="355600" marR="9525">
              <a:lnSpc>
                <a:spcPts val="2880"/>
              </a:lnSpc>
              <a:spcBef>
                <a:spcPts val="335"/>
              </a:spcBef>
            </a:pPr>
            <a:r>
              <a:rPr b="1" dirty="0" sz="3000" spc="-55">
                <a:latin typeface="Times New Roman"/>
                <a:cs typeface="Times New Roman"/>
              </a:rPr>
              <a:t>includes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80">
                <a:latin typeface="Times New Roman"/>
                <a:cs typeface="Times New Roman"/>
              </a:rPr>
              <a:t>diversion </a:t>
            </a:r>
            <a:r>
              <a:rPr b="1" dirty="0" sz="3000" spc="-105">
                <a:latin typeface="Times New Roman"/>
                <a:cs typeface="Times New Roman"/>
              </a:rPr>
              <a:t>structure</a:t>
            </a:r>
            <a:r>
              <a:rPr dirty="0" sz="3000" spc="-105">
                <a:latin typeface="Times New Roman"/>
                <a:cs typeface="Times New Roman"/>
              </a:rPr>
              <a:t>. </a:t>
            </a:r>
            <a:r>
              <a:rPr dirty="0" sz="3000" spc="-355">
                <a:latin typeface="Times New Roman"/>
                <a:cs typeface="Times New Roman"/>
              </a:rPr>
              <a:t>A </a:t>
            </a:r>
            <a:r>
              <a:rPr dirty="0" sz="3000" spc="50">
                <a:latin typeface="Times New Roman"/>
                <a:cs typeface="Times New Roman"/>
              </a:rPr>
              <a:t>conduit </a:t>
            </a:r>
            <a:r>
              <a:rPr dirty="0" sz="3000" spc="5">
                <a:latin typeface="Times New Roman"/>
                <a:cs typeface="Times New Roman"/>
              </a:rPr>
              <a:t>to </a:t>
            </a:r>
            <a:r>
              <a:rPr dirty="0" sz="3000" spc="75">
                <a:latin typeface="Times New Roman"/>
                <a:cs typeface="Times New Roman"/>
              </a:rPr>
              <a:t>carry  </a:t>
            </a:r>
            <a:r>
              <a:rPr dirty="0" sz="3000" spc="70">
                <a:latin typeface="Times New Roman"/>
                <a:cs typeface="Times New Roman"/>
              </a:rPr>
              <a:t>water </a:t>
            </a:r>
            <a:r>
              <a:rPr dirty="0" sz="3000" spc="10">
                <a:latin typeface="Times New Roman"/>
                <a:cs typeface="Times New Roman"/>
              </a:rPr>
              <a:t>to </a:t>
            </a:r>
            <a:r>
              <a:rPr dirty="0" sz="3000" spc="60">
                <a:latin typeface="Times New Roman"/>
                <a:cs typeface="Times New Roman"/>
              </a:rPr>
              <a:t>the </a:t>
            </a:r>
            <a:r>
              <a:rPr dirty="0" sz="3000" spc="30">
                <a:latin typeface="Times New Roman"/>
                <a:cs typeface="Times New Roman"/>
              </a:rPr>
              <a:t>turbines, </a:t>
            </a:r>
            <a:r>
              <a:rPr dirty="0" sz="3000" spc="55">
                <a:latin typeface="Times New Roman"/>
                <a:cs typeface="Times New Roman"/>
              </a:rPr>
              <a:t>turbines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40">
                <a:latin typeface="Times New Roman"/>
                <a:cs typeface="Times New Roman"/>
              </a:rPr>
              <a:t>governing  </a:t>
            </a:r>
            <a:r>
              <a:rPr dirty="0" sz="3000" spc="15">
                <a:latin typeface="Times New Roman"/>
                <a:cs typeface="Times New Roman"/>
              </a:rPr>
              <a:t>mechanisms,  </a:t>
            </a:r>
            <a:r>
              <a:rPr dirty="0" sz="3000" spc="40">
                <a:latin typeface="Times New Roman"/>
                <a:cs typeface="Times New Roman"/>
              </a:rPr>
              <a:t>generator,  </a:t>
            </a:r>
            <a:r>
              <a:rPr dirty="0" sz="3000" spc="45">
                <a:latin typeface="Times New Roman"/>
                <a:cs typeface="Times New Roman"/>
              </a:rPr>
              <a:t>control</a:t>
            </a:r>
            <a:r>
              <a:rPr dirty="0" sz="3000" spc="840">
                <a:latin typeface="Times New Roman"/>
                <a:cs typeface="Times New Roman"/>
              </a:rPr>
              <a:t> </a:t>
            </a:r>
            <a:r>
              <a:rPr dirty="0" sz="3000" spc="100">
                <a:latin typeface="Times New Roman"/>
                <a:cs typeface="Times New Roman"/>
              </a:rPr>
              <a:t>and </a:t>
            </a:r>
            <a:r>
              <a:rPr dirty="0" sz="3000" spc="540">
                <a:latin typeface="Times New Roman"/>
                <a:cs typeface="Times New Roman"/>
              </a:rPr>
              <a:t> </a:t>
            </a:r>
            <a:r>
              <a:rPr dirty="0" sz="3000" spc="35">
                <a:latin typeface="Times New Roman"/>
                <a:cs typeface="Times New Roman"/>
              </a:rPr>
              <a:t>switching</a:t>
            </a:r>
            <a:endParaRPr sz="3000">
              <a:latin typeface="Times New Roman"/>
              <a:cs typeface="Times New Roman"/>
            </a:endParaRPr>
          </a:p>
          <a:p>
            <a:pPr algn="just" marL="355600" marR="12065">
              <a:lnSpc>
                <a:spcPts val="2880"/>
              </a:lnSpc>
            </a:pPr>
            <a:r>
              <a:rPr dirty="0" sz="3000" spc="60">
                <a:latin typeface="Times New Roman"/>
                <a:cs typeface="Times New Roman"/>
              </a:rPr>
              <a:t>apparatus, </a:t>
            </a:r>
            <a:r>
              <a:rPr dirty="0" sz="3000" spc="50">
                <a:latin typeface="Times New Roman"/>
                <a:cs typeface="Times New Roman"/>
              </a:rPr>
              <a:t>housing </a:t>
            </a:r>
            <a:r>
              <a:rPr dirty="0" sz="3000" spc="30">
                <a:latin typeface="Times New Roman"/>
                <a:cs typeface="Times New Roman"/>
              </a:rPr>
              <a:t>for </a:t>
            </a:r>
            <a:r>
              <a:rPr dirty="0" sz="3000" spc="55">
                <a:latin typeface="Times New Roman"/>
                <a:cs typeface="Times New Roman"/>
              </a:rPr>
              <a:t>the </a:t>
            </a:r>
            <a:r>
              <a:rPr dirty="0" sz="3000" spc="35">
                <a:latin typeface="Times New Roman"/>
                <a:cs typeface="Times New Roman"/>
              </a:rPr>
              <a:t>equipment,  </a:t>
            </a:r>
            <a:r>
              <a:rPr dirty="0" sz="3000" spc="55">
                <a:latin typeface="Times New Roman"/>
                <a:cs typeface="Times New Roman"/>
              </a:rPr>
              <a:t>transformers   </a:t>
            </a:r>
            <a:r>
              <a:rPr dirty="0" sz="3000" spc="95">
                <a:latin typeface="Times New Roman"/>
                <a:cs typeface="Times New Roman"/>
              </a:rPr>
              <a:t>and   </a:t>
            </a:r>
            <a:r>
              <a:rPr dirty="0" sz="3000" spc="35">
                <a:latin typeface="Times New Roman"/>
                <a:cs typeface="Times New Roman"/>
              </a:rPr>
              <a:t>transmission </a:t>
            </a:r>
            <a:r>
              <a:rPr dirty="0" sz="3000" spc="819">
                <a:latin typeface="Times New Roman"/>
                <a:cs typeface="Times New Roman"/>
              </a:rPr>
              <a:t> </a:t>
            </a:r>
            <a:r>
              <a:rPr dirty="0" sz="3000" spc="5">
                <a:latin typeface="Times New Roman"/>
                <a:cs typeface="Times New Roman"/>
              </a:rPr>
              <a:t>lines   </a:t>
            </a:r>
            <a:r>
              <a:rPr dirty="0" sz="3000" spc="10">
                <a:latin typeface="Times New Roman"/>
                <a:cs typeface="Times New Roman"/>
              </a:rPr>
              <a:t>to  </a:t>
            </a:r>
            <a:r>
              <a:rPr dirty="0" sz="3000" spc="745">
                <a:latin typeface="Times New Roman"/>
                <a:cs typeface="Times New Roman"/>
              </a:rPr>
              <a:t> </a:t>
            </a:r>
            <a:r>
              <a:rPr dirty="0" sz="3000" spc="60">
                <a:latin typeface="Times New Roman"/>
                <a:cs typeface="Times New Roman"/>
              </a:rPr>
              <a:t>the</a:t>
            </a:r>
            <a:endParaRPr sz="3000">
              <a:latin typeface="Times New Roman"/>
              <a:cs typeface="Times New Roman"/>
            </a:endParaRPr>
          </a:p>
          <a:p>
            <a:pPr algn="just" marL="355600" marR="9525">
              <a:lnSpc>
                <a:spcPts val="2880"/>
              </a:lnSpc>
              <a:spcBef>
                <a:spcPts val="5"/>
              </a:spcBef>
            </a:pPr>
            <a:r>
              <a:rPr dirty="0" sz="3000" spc="40">
                <a:latin typeface="Times New Roman"/>
                <a:cs typeface="Times New Roman"/>
              </a:rPr>
              <a:t>distribution </a:t>
            </a:r>
            <a:r>
              <a:rPr dirty="0" sz="3000" spc="35">
                <a:latin typeface="Times New Roman"/>
                <a:cs typeface="Times New Roman"/>
              </a:rPr>
              <a:t>centres 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90">
                <a:latin typeface="Times New Roman"/>
                <a:cs typeface="Times New Roman"/>
              </a:rPr>
              <a:t>penstock</a:t>
            </a:r>
            <a:r>
              <a:rPr b="1" dirty="0" sz="3000" spc="570">
                <a:latin typeface="Times New Roman"/>
                <a:cs typeface="Times New Roman"/>
              </a:rPr>
              <a:t> </a:t>
            </a:r>
            <a:r>
              <a:rPr b="1" dirty="0" sz="3000" spc="-95">
                <a:latin typeface="Times New Roman"/>
                <a:cs typeface="Times New Roman"/>
              </a:rPr>
              <a:t>gate, a  forway, a </a:t>
            </a:r>
            <a:r>
              <a:rPr b="1" dirty="0" sz="3000" spc="-70">
                <a:latin typeface="Times New Roman"/>
                <a:cs typeface="Times New Roman"/>
              </a:rPr>
              <a:t>surge </a:t>
            </a:r>
            <a:r>
              <a:rPr b="1" dirty="0" sz="3000" spc="-130">
                <a:latin typeface="Times New Roman"/>
                <a:cs typeface="Times New Roman"/>
              </a:rPr>
              <a:t>tank,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65">
                <a:latin typeface="Times New Roman"/>
                <a:cs typeface="Times New Roman"/>
              </a:rPr>
              <a:t>other </a:t>
            </a:r>
            <a:r>
              <a:rPr dirty="0" sz="3000" spc="70">
                <a:latin typeface="Times New Roman"/>
                <a:cs typeface="Times New Roman"/>
              </a:rPr>
              <a:t>appurtenances  </a:t>
            </a:r>
            <a:r>
              <a:rPr dirty="0" sz="3000" spc="10">
                <a:latin typeface="Times New Roman"/>
                <a:cs typeface="Times New Roman"/>
              </a:rPr>
              <a:t>may </a:t>
            </a:r>
            <a:r>
              <a:rPr dirty="0" sz="3000" spc="5">
                <a:latin typeface="Times New Roman"/>
                <a:cs typeface="Times New Roman"/>
              </a:rPr>
              <a:t>be </a:t>
            </a:r>
            <a:r>
              <a:rPr dirty="0" sz="3000" spc="45">
                <a:latin typeface="Times New Roman"/>
                <a:cs typeface="Times New Roman"/>
              </a:rPr>
              <a:t>required. </a:t>
            </a:r>
            <a:r>
              <a:rPr b="1" dirty="0" sz="3000" spc="-355">
                <a:latin typeface="Times New Roman"/>
                <a:cs typeface="Times New Roman"/>
              </a:rPr>
              <a:t>A </a:t>
            </a:r>
            <a:r>
              <a:rPr b="1" dirty="0" sz="3000" spc="-80">
                <a:latin typeface="Times New Roman"/>
                <a:cs typeface="Times New Roman"/>
              </a:rPr>
              <a:t>tail </a:t>
            </a:r>
            <a:r>
              <a:rPr b="1" dirty="0" sz="3000" spc="-85">
                <a:latin typeface="Times New Roman"/>
                <a:cs typeface="Times New Roman"/>
              </a:rPr>
              <a:t>race </a:t>
            </a:r>
            <a:r>
              <a:rPr b="1" dirty="0" sz="3000" spc="-55">
                <a:latin typeface="Times New Roman"/>
                <a:cs typeface="Times New Roman"/>
              </a:rPr>
              <a:t>channel </a:t>
            </a:r>
            <a:r>
              <a:rPr b="1" dirty="0" sz="3000" spc="-100">
                <a:latin typeface="Times New Roman"/>
                <a:cs typeface="Times New Roman"/>
              </a:rPr>
              <a:t>from </a:t>
            </a:r>
            <a:r>
              <a:rPr b="1" dirty="0" sz="3000" spc="-70">
                <a:latin typeface="Times New Roman"/>
                <a:cs typeface="Times New Roman"/>
              </a:rPr>
              <a:t>the  </a:t>
            </a:r>
            <a:r>
              <a:rPr b="1" dirty="0" sz="3000" spc="-60">
                <a:latin typeface="Times New Roman"/>
                <a:cs typeface="Times New Roman"/>
              </a:rPr>
              <a:t>power </a:t>
            </a:r>
            <a:r>
              <a:rPr b="1" dirty="0" sz="3000" spc="-55">
                <a:latin typeface="Times New Roman"/>
                <a:cs typeface="Times New Roman"/>
              </a:rPr>
              <a:t>house</a:t>
            </a:r>
            <a:r>
              <a:rPr b="1" dirty="0" sz="3000" spc="75">
                <a:latin typeface="Times New Roman"/>
                <a:cs typeface="Times New Roman"/>
              </a:rPr>
              <a:t> </a:t>
            </a:r>
            <a:r>
              <a:rPr b="1" dirty="0" sz="3000" spc="-120">
                <a:latin typeface="Times New Roman"/>
                <a:cs typeface="Times New Roman"/>
              </a:rPr>
              <a:t>back  </a:t>
            </a:r>
            <a:r>
              <a:rPr b="1" dirty="0" sz="3000" spc="-85">
                <a:latin typeface="Times New Roman"/>
                <a:cs typeface="Times New Roman"/>
              </a:rPr>
              <a:t>to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95">
                <a:latin typeface="Times New Roman"/>
                <a:cs typeface="Times New Roman"/>
              </a:rPr>
              <a:t>river  </a:t>
            </a:r>
            <a:r>
              <a:rPr b="1" dirty="0" sz="3000" spc="-105">
                <a:latin typeface="Times New Roman"/>
                <a:cs typeface="Times New Roman"/>
              </a:rPr>
              <a:t>must  </a:t>
            </a:r>
            <a:r>
              <a:rPr b="1" dirty="0" sz="3000" spc="-95">
                <a:latin typeface="Times New Roman"/>
                <a:cs typeface="Times New Roman"/>
              </a:rPr>
              <a:t>be  </a:t>
            </a:r>
            <a:r>
              <a:rPr b="1" dirty="0" sz="3000" spc="-105">
                <a:latin typeface="Times New Roman"/>
                <a:cs typeface="Times New Roman"/>
              </a:rPr>
              <a:t>provided,</a:t>
            </a:r>
            <a:endParaRPr sz="3000">
              <a:latin typeface="Times New Roman"/>
              <a:cs typeface="Times New Roman"/>
            </a:endParaRPr>
          </a:p>
          <a:p>
            <a:pPr algn="just" marL="355600" marR="5715">
              <a:lnSpc>
                <a:spcPts val="2880"/>
              </a:lnSpc>
            </a:pPr>
            <a:r>
              <a:rPr b="1" dirty="0" sz="3000" spc="-50">
                <a:latin typeface="Times New Roman"/>
                <a:cs typeface="Times New Roman"/>
              </a:rPr>
              <a:t>if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65">
                <a:latin typeface="Times New Roman"/>
                <a:cs typeface="Times New Roman"/>
              </a:rPr>
              <a:t>power </a:t>
            </a:r>
            <a:r>
              <a:rPr b="1" dirty="0" sz="3000" spc="-55">
                <a:latin typeface="Times New Roman"/>
                <a:cs typeface="Times New Roman"/>
              </a:rPr>
              <a:t>house is </a:t>
            </a:r>
            <a:r>
              <a:rPr b="1" dirty="0" sz="3000" spc="-95">
                <a:latin typeface="Times New Roman"/>
                <a:cs typeface="Times New Roman"/>
              </a:rPr>
              <a:t>situated </a:t>
            </a:r>
            <a:r>
              <a:rPr b="1" dirty="0" sz="3000" spc="-125">
                <a:latin typeface="Times New Roman"/>
                <a:cs typeface="Times New Roman"/>
              </a:rPr>
              <a:t>at </a:t>
            </a:r>
            <a:r>
              <a:rPr b="1" dirty="0" sz="3000" spc="-45">
                <a:latin typeface="Times New Roman"/>
                <a:cs typeface="Times New Roman"/>
              </a:rPr>
              <a:t>such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60">
                <a:latin typeface="Times New Roman"/>
                <a:cs typeface="Times New Roman"/>
              </a:rPr>
              <a:t>place </a:t>
            </a:r>
            <a:r>
              <a:rPr b="1" dirty="0" sz="3000" spc="-110">
                <a:latin typeface="Times New Roman"/>
                <a:cs typeface="Times New Roman"/>
              </a:rPr>
              <a:t>that 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130">
                <a:latin typeface="Times New Roman"/>
                <a:cs typeface="Times New Roman"/>
              </a:rPr>
              <a:t>draft </a:t>
            </a:r>
            <a:r>
              <a:rPr b="1" dirty="0" sz="3000" spc="-95">
                <a:latin typeface="Times New Roman"/>
                <a:cs typeface="Times New Roman"/>
              </a:rPr>
              <a:t>tubes </a:t>
            </a:r>
            <a:r>
              <a:rPr b="1" dirty="0" sz="3000" spc="-75">
                <a:latin typeface="Times New Roman"/>
                <a:cs typeface="Times New Roman"/>
              </a:rPr>
              <a:t>cannot discharge </a:t>
            </a:r>
            <a:r>
              <a:rPr b="1" dirty="0" sz="3000" spc="-85">
                <a:latin typeface="Times New Roman"/>
                <a:cs typeface="Times New Roman"/>
              </a:rPr>
              <a:t>water directly  </a:t>
            </a:r>
            <a:r>
              <a:rPr b="1" dirty="0" sz="3000" spc="-55">
                <a:latin typeface="Times New Roman"/>
                <a:cs typeface="Times New Roman"/>
              </a:rPr>
              <a:t>into </a:t>
            </a:r>
            <a:r>
              <a:rPr b="1" dirty="0" sz="3000" spc="-60">
                <a:latin typeface="Times New Roman"/>
                <a:cs typeface="Times New Roman"/>
              </a:rPr>
              <a:t>the</a:t>
            </a:r>
            <a:r>
              <a:rPr b="1" dirty="0" sz="3000" spc="-135">
                <a:latin typeface="Times New Roman"/>
                <a:cs typeface="Times New Roman"/>
              </a:rPr>
              <a:t> </a:t>
            </a:r>
            <a:r>
              <a:rPr b="1" dirty="0" sz="3000" spc="-105">
                <a:latin typeface="Times New Roman"/>
                <a:cs typeface="Times New Roman"/>
              </a:rPr>
              <a:t>river.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1" name="object 3"/>
          <p:cNvSpPr txBox="1">
            <a:spLocks noGrp="1"/>
          </p:cNvSpPr>
          <p:nvPr>
            <p:ph type="title"/>
          </p:nvPr>
        </p:nvSpPr>
        <p:spPr>
          <a:xfrm>
            <a:off x="432596" y="158623"/>
            <a:ext cx="8133510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853564" marL="2020570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45"/>
              <a:t>Scheme.</a:t>
            </a:r>
          </a:p>
        </p:txBody>
      </p:sp>
      <p:sp>
        <p:nvSpPr>
          <p:cNvPr id="1048792" name="object 4"/>
          <p:cNvSpPr/>
          <p:nvPr/>
        </p:nvSpPr>
        <p:spPr>
          <a:xfrm>
            <a:off x="275843" y="1449324"/>
            <a:ext cx="8549640" cy="4619244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3" name="object 5"/>
          <p:cNvSpPr txBox="1"/>
          <p:nvPr/>
        </p:nvSpPr>
        <p:spPr>
          <a:xfrm>
            <a:off x="535940" y="1526794"/>
            <a:ext cx="8077200" cy="4852670"/>
          </a:xfrm>
          <a:prstGeom prst="rect"/>
        </p:spPr>
        <p:txBody>
          <a:bodyPr bIns="0" lIns="0" rIns="0" rtlCol="0" tIns="92075" vert="horz" wrap="square">
            <a:spAutoFit/>
          </a:bodyPr>
          <a:p>
            <a:pPr indent="-342900" marL="355600" marR="5080">
              <a:lnSpc>
                <a:spcPts val="2590"/>
              </a:lnSpc>
              <a:spcBef>
                <a:spcPts val="725"/>
              </a:spcBef>
              <a:buFont typeface="Arial"/>
              <a:buChar char="•"/>
              <a:tabLst>
                <a:tab algn="l" pos="354965"/>
                <a:tab algn="l" pos="355600"/>
                <a:tab algn="l" pos="882650"/>
                <a:tab algn="l" pos="1532255"/>
                <a:tab algn="l" pos="2544445"/>
                <a:tab algn="l" pos="4445000"/>
                <a:tab algn="l" pos="4850130"/>
                <a:tab algn="l" pos="5725160"/>
                <a:tab algn="l" pos="6296660"/>
                <a:tab algn="l" pos="7404734"/>
              </a:tabLst>
            </a:pPr>
            <a:r>
              <a:rPr b="1" dirty="0" sz="2700" spc="-120">
                <a:latin typeface="Times New Roman"/>
                <a:cs typeface="Times New Roman"/>
              </a:rPr>
              <a:t>N</a:t>
            </a:r>
            <a:r>
              <a:rPr b="1" dirty="0" sz="2700" spc="-65">
                <a:latin typeface="Times New Roman"/>
                <a:cs typeface="Times New Roman"/>
              </a:rPr>
              <a:t>o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40">
                <a:latin typeface="Times New Roman"/>
                <a:cs typeface="Times New Roman"/>
              </a:rPr>
              <a:t>w</a:t>
            </a:r>
            <a:r>
              <a:rPr b="1" dirty="0" sz="2700" spc="-30">
                <a:latin typeface="Times New Roman"/>
                <a:cs typeface="Times New Roman"/>
              </a:rPr>
              <a:t>o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90">
                <a:latin typeface="Times New Roman"/>
                <a:cs typeface="Times New Roman"/>
              </a:rPr>
              <a:t>p</a:t>
            </a:r>
            <a:r>
              <a:rPr b="1" dirty="0" sz="2700" spc="-60">
                <a:latin typeface="Times New Roman"/>
                <a:cs typeface="Times New Roman"/>
              </a:rPr>
              <a:t>o</a:t>
            </a:r>
            <a:r>
              <a:rPr b="1" dirty="0" sz="2700" spc="40">
                <a:latin typeface="Times New Roman"/>
                <a:cs typeface="Times New Roman"/>
              </a:rPr>
              <a:t>w</a:t>
            </a:r>
            <a:r>
              <a:rPr b="1" dirty="0" sz="2700" spc="-40">
                <a:latin typeface="Times New Roman"/>
                <a:cs typeface="Times New Roman"/>
              </a:rPr>
              <a:t>e</a:t>
            </a:r>
            <a:r>
              <a:rPr b="1" dirty="0" sz="2700" spc="-130">
                <a:latin typeface="Times New Roman"/>
                <a:cs typeface="Times New Roman"/>
              </a:rPr>
              <a:t>r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125">
                <a:latin typeface="Times New Roman"/>
                <a:cs typeface="Times New Roman"/>
              </a:rPr>
              <a:t>d</a:t>
            </a:r>
            <a:r>
              <a:rPr b="1" dirty="0" sz="2700" spc="-40">
                <a:latin typeface="Times New Roman"/>
                <a:cs typeface="Times New Roman"/>
              </a:rPr>
              <a:t>e</a:t>
            </a:r>
            <a:r>
              <a:rPr b="1" dirty="0" sz="2700" spc="-85">
                <a:latin typeface="Times New Roman"/>
                <a:cs typeface="Times New Roman"/>
              </a:rPr>
              <a:t>v</a:t>
            </a:r>
            <a:r>
              <a:rPr b="1" dirty="0" sz="2700" spc="-50">
                <a:latin typeface="Times New Roman"/>
                <a:cs typeface="Times New Roman"/>
              </a:rPr>
              <a:t>e</a:t>
            </a:r>
            <a:r>
              <a:rPr b="1" dirty="0" sz="2700" spc="-35">
                <a:latin typeface="Times New Roman"/>
                <a:cs typeface="Times New Roman"/>
              </a:rPr>
              <a:t>l</a:t>
            </a:r>
            <a:r>
              <a:rPr b="1" dirty="0" sz="2700" spc="-60">
                <a:latin typeface="Times New Roman"/>
                <a:cs typeface="Times New Roman"/>
              </a:rPr>
              <a:t>o</a:t>
            </a:r>
            <a:r>
              <a:rPr b="1" dirty="0" sz="2700" spc="-90">
                <a:latin typeface="Times New Roman"/>
                <a:cs typeface="Times New Roman"/>
              </a:rPr>
              <a:t>p</a:t>
            </a:r>
            <a:r>
              <a:rPr b="1" dirty="0" sz="2700" spc="-130">
                <a:latin typeface="Times New Roman"/>
                <a:cs typeface="Times New Roman"/>
              </a:rPr>
              <a:t>m</a:t>
            </a:r>
            <a:r>
              <a:rPr b="1" dirty="0" sz="2700" spc="-40">
                <a:latin typeface="Times New Roman"/>
                <a:cs typeface="Times New Roman"/>
              </a:rPr>
              <a:t>e</a:t>
            </a:r>
            <a:r>
              <a:rPr b="1" dirty="0" sz="2700" spc="-45">
                <a:latin typeface="Times New Roman"/>
                <a:cs typeface="Times New Roman"/>
              </a:rPr>
              <a:t>n</a:t>
            </a:r>
            <a:r>
              <a:rPr b="1" dirty="0" sz="2700" spc="-114">
                <a:latin typeface="Times New Roman"/>
                <a:cs typeface="Times New Roman"/>
              </a:rPr>
              <a:t>t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85">
                <a:latin typeface="Times New Roman"/>
                <a:cs typeface="Times New Roman"/>
              </a:rPr>
              <a:t>s</a:t>
            </a:r>
            <a:r>
              <a:rPr b="1" dirty="0" sz="2700" spc="-10">
                <a:latin typeface="Times New Roman"/>
                <a:cs typeface="Times New Roman"/>
              </a:rPr>
              <a:t>c</a:t>
            </a:r>
            <a:r>
              <a:rPr b="1" dirty="0" sz="2700" spc="-55">
                <a:latin typeface="Times New Roman"/>
                <a:cs typeface="Times New Roman"/>
              </a:rPr>
              <a:t>h</a:t>
            </a:r>
            <a:r>
              <a:rPr b="1" dirty="0" sz="2700" spc="-35">
                <a:latin typeface="Times New Roman"/>
                <a:cs typeface="Times New Roman"/>
              </a:rPr>
              <a:t>e</a:t>
            </a:r>
            <a:r>
              <a:rPr b="1" dirty="0" sz="2700" spc="-125">
                <a:latin typeface="Times New Roman"/>
                <a:cs typeface="Times New Roman"/>
              </a:rPr>
              <a:t>m</a:t>
            </a:r>
            <a:r>
              <a:rPr b="1" dirty="0" sz="2700" spc="-35">
                <a:latin typeface="Times New Roman"/>
                <a:cs typeface="Times New Roman"/>
              </a:rPr>
              <a:t>e</a:t>
            </a:r>
            <a:r>
              <a:rPr b="1" dirty="0" sz="2700" spc="-70">
                <a:latin typeface="Times New Roman"/>
                <a:cs typeface="Times New Roman"/>
              </a:rPr>
              <a:t>s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114">
                <a:latin typeface="Times New Roman"/>
                <a:cs typeface="Times New Roman"/>
              </a:rPr>
              <a:t>a</a:t>
            </a:r>
            <a:r>
              <a:rPr b="1" dirty="0" sz="2700" spc="-145">
                <a:latin typeface="Times New Roman"/>
                <a:cs typeface="Times New Roman"/>
              </a:rPr>
              <a:t>r</a:t>
            </a:r>
            <a:r>
              <a:rPr b="1" dirty="0" sz="2700" spc="-20">
                <a:latin typeface="Times New Roman"/>
                <a:cs typeface="Times New Roman"/>
              </a:rPr>
              <a:t>e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50">
                <a:latin typeface="Times New Roman"/>
                <a:cs typeface="Times New Roman"/>
              </a:rPr>
              <a:t>e</a:t>
            </a:r>
            <a:r>
              <a:rPr b="1" dirty="0" sz="2700" spc="25">
                <a:latin typeface="Times New Roman"/>
                <a:cs typeface="Times New Roman"/>
              </a:rPr>
              <a:t>x</a:t>
            </a:r>
            <a:r>
              <a:rPr b="1" dirty="0" sz="2700" spc="-105">
                <a:latin typeface="Times New Roman"/>
                <a:cs typeface="Times New Roman"/>
              </a:rPr>
              <a:t>a</a:t>
            </a:r>
            <a:r>
              <a:rPr b="1" dirty="0" sz="2700" spc="-15">
                <a:latin typeface="Times New Roman"/>
                <a:cs typeface="Times New Roman"/>
              </a:rPr>
              <a:t>c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-45">
                <a:latin typeface="Times New Roman"/>
                <a:cs typeface="Times New Roman"/>
              </a:rPr>
              <a:t>l</a:t>
            </a:r>
            <a:r>
              <a:rPr b="1" dirty="0" sz="2700" spc="-85">
                <a:latin typeface="Times New Roman"/>
                <a:cs typeface="Times New Roman"/>
              </a:rPr>
              <a:t>y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105">
                <a:latin typeface="Times New Roman"/>
                <a:cs typeface="Times New Roman"/>
              </a:rPr>
              <a:t>a</a:t>
            </a:r>
            <a:r>
              <a:rPr b="1" dirty="0" sz="2700" spc="-45">
                <a:latin typeface="Times New Roman"/>
                <a:cs typeface="Times New Roman"/>
              </a:rPr>
              <a:t>li</a:t>
            </a:r>
            <a:r>
              <a:rPr b="1" dirty="0" sz="2700" spc="-185">
                <a:latin typeface="Times New Roman"/>
                <a:cs typeface="Times New Roman"/>
              </a:rPr>
              <a:t>k</a:t>
            </a:r>
            <a:r>
              <a:rPr b="1" dirty="0" sz="2700" spc="-15">
                <a:latin typeface="Times New Roman"/>
                <a:cs typeface="Times New Roman"/>
              </a:rPr>
              <a:t>e  </a:t>
            </a:r>
            <a:r>
              <a:rPr b="1" dirty="0" sz="2700" spc="-80">
                <a:latin typeface="Times New Roman"/>
                <a:cs typeface="Times New Roman"/>
              </a:rPr>
              <a:t>and  </a:t>
            </a:r>
            <a:r>
              <a:rPr b="1" dirty="0" sz="2700" spc="-45">
                <a:latin typeface="Times New Roman"/>
                <a:cs typeface="Times New Roman"/>
              </a:rPr>
              <a:t>each </a:t>
            </a:r>
            <a:r>
              <a:rPr b="1" dirty="0" sz="2700" spc="-15">
                <a:latin typeface="Times New Roman"/>
                <a:cs typeface="Times New Roman"/>
              </a:rPr>
              <a:t>will </a:t>
            </a:r>
            <a:r>
              <a:rPr b="1" dirty="0" sz="2700" spc="-65">
                <a:latin typeface="Times New Roman"/>
                <a:cs typeface="Times New Roman"/>
              </a:rPr>
              <a:t>have </a:t>
            </a:r>
            <a:r>
              <a:rPr b="1" dirty="0" sz="2700" spc="95">
                <a:latin typeface="Times New Roman"/>
                <a:cs typeface="Times New Roman"/>
              </a:rPr>
              <a:t> </a:t>
            </a:r>
            <a:r>
              <a:rPr b="1" dirty="0" sz="2700" spc="-85">
                <a:latin typeface="Times New Roman"/>
                <a:cs typeface="Times New Roman"/>
              </a:rPr>
              <a:t>its</a:t>
            </a:r>
            <a:r>
              <a:rPr b="1" dirty="0" sz="2700" spc="305">
                <a:latin typeface="Times New Roman"/>
                <a:cs typeface="Times New Roman"/>
              </a:rPr>
              <a:t> </a:t>
            </a:r>
            <a:r>
              <a:rPr b="1" dirty="0" sz="2700" spc="-55">
                <a:latin typeface="Times New Roman"/>
                <a:cs typeface="Times New Roman"/>
              </a:rPr>
              <a:t>unique	</a:t>
            </a:r>
            <a:r>
              <a:rPr b="1" dirty="0" sz="2700" spc="-90">
                <a:latin typeface="Times New Roman"/>
                <a:cs typeface="Times New Roman"/>
              </a:rPr>
              <a:t>problem </a:t>
            </a:r>
            <a:r>
              <a:rPr b="1" dirty="0" sz="2700" spc="-60">
                <a:latin typeface="Times New Roman"/>
                <a:cs typeface="Times New Roman"/>
              </a:rPr>
              <a:t>of </a:t>
            </a:r>
            <a:r>
              <a:rPr b="1" dirty="0" sz="2700" spc="-55">
                <a:latin typeface="Times New Roman"/>
                <a:cs typeface="Times New Roman"/>
              </a:rPr>
              <a:t>design</a:t>
            </a:r>
            <a:r>
              <a:rPr b="1" dirty="0" sz="2700" spc="-280">
                <a:latin typeface="Times New Roman"/>
                <a:cs typeface="Times New Roman"/>
              </a:rPr>
              <a:t> </a:t>
            </a:r>
            <a:r>
              <a:rPr b="1" dirty="0" sz="2700" spc="-85">
                <a:latin typeface="Times New Roman"/>
                <a:cs typeface="Times New Roman"/>
              </a:rPr>
              <a:t>and</a:t>
            </a:r>
            <a:endParaRPr sz="2700">
              <a:latin typeface="Times New Roman"/>
              <a:cs typeface="Times New Roman"/>
            </a:endParaRPr>
          </a:p>
          <a:p>
            <a:pPr marL="355600" marR="9525">
              <a:lnSpc>
                <a:spcPts val="2590"/>
              </a:lnSpc>
              <a:spcBef>
                <a:spcPts val="10"/>
              </a:spcBef>
              <a:tabLst>
                <a:tab algn="l" pos="7331709"/>
              </a:tabLst>
            </a:pPr>
            <a:r>
              <a:rPr b="1" dirty="0" sz="2700" spc="-10">
                <a:latin typeface="Times New Roman"/>
                <a:cs typeface="Times New Roman"/>
              </a:rPr>
              <a:t>c</a:t>
            </a:r>
            <a:r>
              <a:rPr b="1" dirty="0" sz="2700" spc="-55">
                <a:latin typeface="Times New Roman"/>
                <a:cs typeface="Times New Roman"/>
              </a:rPr>
              <a:t>o</a:t>
            </a:r>
            <a:r>
              <a:rPr b="1" dirty="0" sz="2700" spc="-40">
                <a:latin typeface="Times New Roman"/>
                <a:cs typeface="Times New Roman"/>
              </a:rPr>
              <a:t>n</a:t>
            </a:r>
            <a:r>
              <a:rPr b="1" dirty="0" sz="2700" spc="-85">
                <a:latin typeface="Times New Roman"/>
                <a:cs typeface="Times New Roman"/>
              </a:rPr>
              <a:t>s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-145">
                <a:latin typeface="Times New Roman"/>
                <a:cs typeface="Times New Roman"/>
              </a:rPr>
              <a:t>r</a:t>
            </a:r>
            <a:r>
              <a:rPr b="1" dirty="0" sz="2700" spc="-40">
                <a:latin typeface="Times New Roman"/>
                <a:cs typeface="Times New Roman"/>
              </a:rPr>
              <a:t>u</a:t>
            </a:r>
            <a:r>
              <a:rPr b="1" dirty="0" sz="2700" spc="-10">
                <a:latin typeface="Times New Roman"/>
                <a:cs typeface="Times New Roman"/>
              </a:rPr>
              <a:t>c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-35">
                <a:latin typeface="Times New Roman"/>
                <a:cs typeface="Times New Roman"/>
              </a:rPr>
              <a:t>i</a:t>
            </a:r>
            <a:r>
              <a:rPr b="1" dirty="0" sz="2700" spc="-55">
                <a:latin typeface="Times New Roman"/>
                <a:cs typeface="Times New Roman"/>
              </a:rPr>
              <a:t>o</a:t>
            </a:r>
            <a:r>
              <a:rPr b="1" dirty="0" sz="2700" spc="-45">
                <a:latin typeface="Times New Roman"/>
                <a:cs typeface="Times New Roman"/>
              </a:rPr>
              <a:t>n</a:t>
            </a:r>
            <a:r>
              <a:rPr dirty="0" sz="2700" spc="-130">
                <a:latin typeface="Times New Roman"/>
                <a:cs typeface="Times New Roman"/>
              </a:rPr>
              <a:t>.</a:t>
            </a:r>
            <a:r>
              <a:rPr dirty="0" sz="2700" spc="225">
                <a:latin typeface="Times New Roman"/>
                <a:cs typeface="Times New Roman"/>
              </a:rPr>
              <a:t> </a:t>
            </a:r>
            <a:r>
              <a:rPr dirty="0" sz="2700" spc="-50">
                <a:latin typeface="Times New Roman"/>
                <a:cs typeface="Times New Roman"/>
              </a:rPr>
              <a:t>Th</a:t>
            </a:r>
            <a:r>
              <a:rPr dirty="0" sz="2700" spc="-35">
                <a:latin typeface="Times New Roman"/>
                <a:cs typeface="Times New Roman"/>
              </a:rPr>
              <a:t>e</a:t>
            </a:r>
            <a:r>
              <a:rPr dirty="0" sz="2700" spc="220">
                <a:latin typeface="Times New Roman"/>
                <a:cs typeface="Times New Roman"/>
              </a:rPr>
              <a:t> </a:t>
            </a:r>
            <a:r>
              <a:rPr dirty="0" sz="2700" spc="40">
                <a:latin typeface="Times New Roman"/>
                <a:cs typeface="Times New Roman"/>
              </a:rPr>
              <a:t>ch</a:t>
            </a:r>
            <a:r>
              <a:rPr dirty="0" sz="2700" spc="45">
                <a:latin typeface="Times New Roman"/>
                <a:cs typeface="Times New Roman"/>
              </a:rPr>
              <a:t>o</a:t>
            </a:r>
            <a:r>
              <a:rPr dirty="0" sz="2700" spc="-10">
                <a:latin typeface="Times New Roman"/>
                <a:cs typeface="Times New Roman"/>
              </a:rPr>
              <a:t>ice</a:t>
            </a:r>
            <a:r>
              <a:rPr dirty="0" sz="2700" spc="235">
                <a:latin typeface="Times New Roman"/>
                <a:cs typeface="Times New Roman"/>
              </a:rPr>
              <a:t> </a:t>
            </a:r>
            <a:r>
              <a:rPr dirty="0" sz="2700" spc="-45">
                <a:latin typeface="Times New Roman"/>
                <a:cs typeface="Times New Roman"/>
              </a:rPr>
              <a:t>o</a:t>
            </a:r>
            <a:r>
              <a:rPr dirty="0" sz="2700" spc="-35">
                <a:latin typeface="Times New Roman"/>
                <a:cs typeface="Times New Roman"/>
              </a:rPr>
              <a:t>f</a:t>
            </a:r>
            <a:r>
              <a:rPr dirty="0" sz="2700" spc="229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a</a:t>
            </a:r>
            <a:r>
              <a:rPr dirty="0" sz="2700" spc="220">
                <a:latin typeface="Times New Roman"/>
                <a:cs typeface="Times New Roman"/>
              </a:rPr>
              <a:t> </a:t>
            </a:r>
            <a:r>
              <a:rPr dirty="0" sz="2700" spc="75">
                <a:latin typeface="Times New Roman"/>
                <a:cs typeface="Times New Roman"/>
              </a:rPr>
              <a:t>p</a:t>
            </a:r>
            <a:r>
              <a:rPr dirty="0" sz="2700" spc="75">
                <a:latin typeface="Times New Roman"/>
                <a:cs typeface="Times New Roman"/>
              </a:rPr>
              <a:t>a</a:t>
            </a:r>
            <a:r>
              <a:rPr dirty="0" sz="2700" spc="50">
                <a:latin typeface="Times New Roman"/>
                <a:cs typeface="Times New Roman"/>
              </a:rPr>
              <a:t>rticul</a:t>
            </a:r>
            <a:r>
              <a:rPr dirty="0" sz="2700" spc="70">
                <a:latin typeface="Times New Roman"/>
                <a:cs typeface="Times New Roman"/>
              </a:rPr>
              <a:t>a</a:t>
            </a:r>
            <a:r>
              <a:rPr dirty="0" sz="2700" spc="170">
                <a:latin typeface="Times New Roman"/>
                <a:cs typeface="Times New Roman"/>
              </a:rPr>
              <a:t>r</a:t>
            </a:r>
            <a:r>
              <a:rPr dirty="0" sz="2700" spc="229">
                <a:latin typeface="Times New Roman"/>
                <a:cs typeface="Times New Roman"/>
              </a:rPr>
              <a:t> </a:t>
            </a:r>
            <a:r>
              <a:rPr dirty="0" sz="2700" spc="-20">
                <a:latin typeface="Times New Roman"/>
                <a:cs typeface="Times New Roman"/>
              </a:rPr>
              <a:t>t</a:t>
            </a:r>
            <a:r>
              <a:rPr dirty="0" sz="2700" spc="-30">
                <a:latin typeface="Times New Roman"/>
                <a:cs typeface="Times New Roman"/>
              </a:rPr>
              <a:t>y</a:t>
            </a:r>
            <a:r>
              <a:rPr dirty="0" sz="2700" spc="30">
                <a:latin typeface="Times New Roman"/>
                <a:cs typeface="Times New Roman"/>
              </a:rPr>
              <a:t>p</a:t>
            </a:r>
            <a:r>
              <a:rPr dirty="0" sz="2700" spc="30">
                <a:latin typeface="Times New Roman"/>
                <a:cs typeface="Times New Roman"/>
              </a:rPr>
              <a:t>e</a:t>
            </a:r>
            <a:r>
              <a:rPr dirty="0" sz="2700" spc="240">
                <a:latin typeface="Times New Roman"/>
                <a:cs typeface="Times New Roman"/>
              </a:rPr>
              <a:t> </a:t>
            </a:r>
            <a:r>
              <a:rPr dirty="0" sz="2700" spc="-55">
                <a:latin typeface="Times New Roman"/>
                <a:cs typeface="Times New Roman"/>
              </a:rPr>
              <a:t>o</a:t>
            </a:r>
            <a:r>
              <a:rPr dirty="0" sz="2700" spc="-35">
                <a:latin typeface="Times New Roman"/>
                <a:cs typeface="Times New Roman"/>
              </a:rPr>
              <a:t>f</a:t>
            </a:r>
            <a:r>
              <a:rPr dirty="0" sz="2700">
                <a:latin typeface="Times New Roman"/>
                <a:cs typeface="Times New Roman"/>
              </a:rPr>
              <a:t>	</a:t>
            </a:r>
            <a:r>
              <a:rPr dirty="0" sz="2700" spc="35">
                <a:latin typeface="Times New Roman"/>
                <a:cs typeface="Times New Roman"/>
              </a:rPr>
              <a:t>p</a:t>
            </a:r>
            <a:r>
              <a:rPr dirty="0" sz="2700" spc="35">
                <a:latin typeface="Times New Roman"/>
                <a:cs typeface="Times New Roman"/>
              </a:rPr>
              <a:t>l</a:t>
            </a:r>
            <a:r>
              <a:rPr dirty="0" sz="2700" spc="65">
                <a:latin typeface="Times New Roman"/>
                <a:cs typeface="Times New Roman"/>
              </a:rPr>
              <a:t>ant  </a:t>
            </a:r>
            <a:r>
              <a:rPr dirty="0" sz="2700" spc="45">
                <a:latin typeface="Times New Roman"/>
                <a:cs typeface="Times New Roman"/>
              </a:rPr>
              <a:t>at </a:t>
            </a:r>
            <a:r>
              <a:rPr dirty="0" sz="2700" spc="65">
                <a:latin typeface="Times New Roman"/>
                <a:cs typeface="Times New Roman"/>
              </a:rPr>
              <a:t>a </a:t>
            </a:r>
            <a:r>
              <a:rPr dirty="0" sz="2700" spc="10">
                <a:latin typeface="Times New Roman"/>
                <a:cs typeface="Times New Roman"/>
              </a:rPr>
              <a:t>given </a:t>
            </a:r>
            <a:r>
              <a:rPr dirty="0" sz="2700" spc="-20">
                <a:latin typeface="Times New Roman"/>
                <a:cs typeface="Times New Roman"/>
              </a:rPr>
              <a:t>site </a:t>
            </a:r>
            <a:r>
              <a:rPr dirty="0" sz="2700" spc="25">
                <a:latin typeface="Times New Roman"/>
                <a:cs typeface="Times New Roman"/>
              </a:rPr>
              <a:t>depends </a:t>
            </a:r>
            <a:r>
              <a:rPr dirty="0" sz="2700" spc="80">
                <a:latin typeface="Times New Roman"/>
                <a:cs typeface="Times New Roman"/>
              </a:rPr>
              <a:t>upon </a:t>
            </a:r>
            <a:r>
              <a:rPr dirty="0" sz="2700" spc="25">
                <a:latin typeface="Times New Roman"/>
                <a:cs typeface="Times New Roman"/>
              </a:rPr>
              <a:t>various </a:t>
            </a:r>
            <a:r>
              <a:rPr dirty="0" sz="2700" spc="-5">
                <a:latin typeface="Times New Roman"/>
                <a:cs typeface="Times New Roman"/>
              </a:rPr>
              <a:t>factors, </a:t>
            </a:r>
            <a:r>
              <a:rPr dirty="0" sz="2700" spc="55">
                <a:latin typeface="Times New Roman"/>
                <a:cs typeface="Times New Roman"/>
              </a:rPr>
              <a:t>such</a:t>
            </a:r>
            <a:r>
              <a:rPr dirty="0" sz="2700" spc="-250">
                <a:latin typeface="Times New Roman"/>
                <a:cs typeface="Times New Roman"/>
              </a:rPr>
              <a:t> </a:t>
            </a:r>
            <a:r>
              <a:rPr dirty="0" sz="2700" spc="-75">
                <a:latin typeface="Times New Roman"/>
                <a:cs typeface="Times New Roman"/>
              </a:rPr>
              <a:t>as:</a:t>
            </a:r>
            <a:endParaRPr sz="27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dirty="0" sz="2700" spc="20">
                <a:latin typeface="Times New Roman"/>
                <a:cs typeface="Times New Roman"/>
              </a:rPr>
              <a:t>General </a:t>
            </a:r>
            <a:r>
              <a:rPr dirty="0" sz="2700" spc="5">
                <a:latin typeface="Times New Roman"/>
                <a:cs typeface="Times New Roman"/>
              </a:rPr>
              <a:t>available </a:t>
            </a:r>
            <a:r>
              <a:rPr dirty="0" sz="2700" spc="40">
                <a:latin typeface="Times New Roman"/>
                <a:cs typeface="Times New Roman"/>
              </a:rPr>
              <a:t>topography </a:t>
            </a:r>
            <a:r>
              <a:rPr dirty="0" sz="2700" spc="-45">
                <a:latin typeface="Times New Roman"/>
                <a:cs typeface="Times New Roman"/>
              </a:rPr>
              <a:t>of </a:t>
            </a:r>
            <a:r>
              <a:rPr dirty="0" sz="2700" spc="50">
                <a:latin typeface="Times New Roman"/>
                <a:cs typeface="Times New Roman"/>
              </a:rPr>
              <a:t>the</a:t>
            </a:r>
            <a:r>
              <a:rPr dirty="0" sz="2700" spc="-45">
                <a:latin typeface="Times New Roman"/>
                <a:cs typeface="Times New Roman"/>
              </a:rPr>
              <a:t> </a:t>
            </a:r>
            <a:r>
              <a:rPr dirty="0" sz="2700" spc="65">
                <a:latin typeface="Times New Roman"/>
                <a:cs typeface="Times New Roman"/>
              </a:rPr>
              <a:t>area</a:t>
            </a:r>
            <a:endParaRPr sz="27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b="1" dirty="0" sz="2700" spc="-105">
                <a:latin typeface="Times New Roman"/>
                <a:cs typeface="Times New Roman"/>
              </a:rPr>
              <a:t>Available</a:t>
            </a:r>
            <a:r>
              <a:rPr b="1" dirty="0" sz="2700" spc="-100">
                <a:latin typeface="Times New Roman"/>
                <a:cs typeface="Times New Roman"/>
              </a:rPr>
              <a:t> </a:t>
            </a:r>
            <a:r>
              <a:rPr b="1" dirty="0" sz="2700" spc="-65">
                <a:latin typeface="Times New Roman"/>
                <a:cs typeface="Times New Roman"/>
              </a:rPr>
              <a:t>head</a:t>
            </a:r>
            <a:endParaRPr sz="27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b="1" dirty="0" sz="2700" spc="-105">
                <a:latin typeface="Times New Roman"/>
                <a:cs typeface="Times New Roman"/>
              </a:rPr>
              <a:t>Available</a:t>
            </a:r>
            <a:r>
              <a:rPr b="1" dirty="0" sz="2700" spc="-95">
                <a:latin typeface="Times New Roman"/>
                <a:cs typeface="Times New Roman"/>
              </a:rPr>
              <a:t> </a:t>
            </a:r>
            <a:r>
              <a:rPr b="1" dirty="0" sz="2700" spc="-15">
                <a:latin typeface="Times New Roman"/>
                <a:cs typeface="Times New Roman"/>
              </a:rPr>
              <a:t>flow</a:t>
            </a:r>
            <a:endParaRPr sz="2700">
              <a:latin typeface="Times New Roman"/>
              <a:cs typeface="Times New Roman"/>
            </a:endParaRPr>
          </a:p>
          <a:p>
            <a:pPr indent="-342900" marL="355600" marR="7620">
              <a:lnSpc>
                <a:spcPct val="80000"/>
              </a:lnSpc>
              <a:spcBef>
                <a:spcPts val="650"/>
              </a:spcBef>
              <a:buFont typeface="Arial"/>
              <a:buChar char="•"/>
              <a:tabLst>
                <a:tab algn="l" pos="354965"/>
                <a:tab algn="l" pos="355600"/>
                <a:tab algn="l" pos="2138680"/>
                <a:tab algn="l" pos="2632710"/>
                <a:tab algn="l" pos="3585210"/>
                <a:tab algn="l" pos="4391660"/>
                <a:tab algn="l" pos="4883785"/>
                <a:tab algn="l" pos="5985510"/>
                <a:tab algn="l" pos="7127875"/>
                <a:tab algn="l" pos="7627620"/>
              </a:tabLst>
            </a:pPr>
            <a:r>
              <a:rPr b="1" dirty="0" sz="2700" spc="-345">
                <a:latin typeface="Times New Roman"/>
                <a:cs typeface="Times New Roman"/>
              </a:rPr>
              <a:t>A</a:t>
            </a:r>
            <a:r>
              <a:rPr b="1" dirty="0" sz="2700" spc="-80">
                <a:latin typeface="Times New Roman"/>
                <a:cs typeface="Times New Roman"/>
              </a:rPr>
              <a:t>v</a:t>
            </a:r>
            <a:r>
              <a:rPr b="1" dirty="0" sz="2700" spc="-114">
                <a:latin typeface="Times New Roman"/>
                <a:cs typeface="Times New Roman"/>
              </a:rPr>
              <a:t>a</a:t>
            </a:r>
            <a:r>
              <a:rPr b="1" dirty="0" sz="2700" spc="-45">
                <a:latin typeface="Times New Roman"/>
                <a:cs typeface="Times New Roman"/>
              </a:rPr>
              <a:t>i</a:t>
            </a:r>
            <a:r>
              <a:rPr b="1" dirty="0" sz="2700" spc="-35">
                <a:latin typeface="Times New Roman"/>
                <a:cs typeface="Times New Roman"/>
              </a:rPr>
              <a:t>l</a:t>
            </a:r>
            <a:r>
              <a:rPr b="1" dirty="0" sz="2700" spc="-114">
                <a:latin typeface="Times New Roman"/>
                <a:cs typeface="Times New Roman"/>
              </a:rPr>
              <a:t>a</a:t>
            </a:r>
            <a:r>
              <a:rPr b="1" dirty="0" sz="2700" spc="-160">
                <a:latin typeface="Times New Roman"/>
                <a:cs typeface="Times New Roman"/>
              </a:rPr>
              <a:t>b</a:t>
            </a:r>
            <a:r>
              <a:rPr b="1" dirty="0" sz="2700" spc="-35">
                <a:latin typeface="Times New Roman"/>
                <a:cs typeface="Times New Roman"/>
              </a:rPr>
              <a:t>i</a:t>
            </a:r>
            <a:r>
              <a:rPr b="1" dirty="0" sz="2700" spc="-45">
                <a:latin typeface="Times New Roman"/>
                <a:cs typeface="Times New Roman"/>
              </a:rPr>
              <a:t>l</a:t>
            </a:r>
            <a:r>
              <a:rPr b="1" dirty="0" sz="2700" spc="-35">
                <a:latin typeface="Times New Roman"/>
                <a:cs typeface="Times New Roman"/>
              </a:rPr>
              <a:t>i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-85">
                <a:latin typeface="Times New Roman"/>
                <a:cs typeface="Times New Roman"/>
              </a:rPr>
              <a:t>y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80">
                <a:latin typeface="Times New Roman"/>
                <a:cs typeface="Times New Roman"/>
              </a:rPr>
              <a:t>o</a:t>
            </a:r>
            <a:r>
              <a:rPr b="1" dirty="0" sz="2700" spc="-35">
                <a:latin typeface="Times New Roman"/>
                <a:cs typeface="Times New Roman"/>
              </a:rPr>
              <a:t>f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60">
                <a:latin typeface="Times New Roman"/>
                <a:cs typeface="Times New Roman"/>
              </a:rPr>
              <a:t>o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-45">
                <a:latin typeface="Times New Roman"/>
                <a:cs typeface="Times New Roman"/>
              </a:rPr>
              <a:t>h</a:t>
            </a:r>
            <a:r>
              <a:rPr b="1" dirty="0" sz="2700" spc="-40">
                <a:latin typeface="Times New Roman"/>
                <a:cs typeface="Times New Roman"/>
              </a:rPr>
              <a:t>e</a:t>
            </a:r>
            <a:r>
              <a:rPr b="1" dirty="0" sz="2700" spc="-130">
                <a:latin typeface="Times New Roman"/>
                <a:cs typeface="Times New Roman"/>
              </a:rPr>
              <a:t>r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-105">
                <a:latin typeface="Times New Roman"/>
                <a:cs typeface="Times New Roman"/>
              </a:rPr>
              <a:t>y</a:t>
            </a:r>
            <a:r>
              <a:rPr b="1" dirty="0" sz="2700" spc="-105">
                <a:latin typeface="Times New Roman"/>
                <a:cs typeface="Times New Roman"/>
              </a:rPr>
              <a:t>p</a:t>
            </a:r>
            <a:r>
              <a:rPr b="1" dirty="0" sz="2700" spc="-20">
                <a:latin typeface="Times New Roman"/>
                <a:cs typeface="Times New Roman"/>
              </a:rPr>
              <a:t>e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80">
                <a:latin typeface="Times New Roman"/>
                <a:cs typeface="Times New Roman"/>
              </a:rPr>
              <a:t>o</a:t>
            </a:r>
            <a:r>
              <a:rPr b="1" dirty="0" sz="2700" spc="-35">
                <a:latin typeface="Times New Roman"/>
                <a:cs typeface="Times New Roman"/>
              </a:rPr>
              <a:t>f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90">
                <a:latin typeface="Times New Roman"/>
                <a:cs typeface="Times New Roman"/>
              </a:rPr>
              <a:t>p</a:t>
            </a:r>
            <a:r>
              <a:rPr b="1" dirty="0" sz="2700" spc="-60">
                <a:latin typeface="Times New Roman"/>
                <a:cs typeface="Times New Roman"/>
              </a:rPr>
              <a:t>o</a:t>
            </a:r>
            <a:r>
              <a:rPr b="1" dirty="0" sz="2700" spc="40">
                <a:latin typeface="Times New Roman"/>
                <a:cs typeface="Times New Roman"/>
              </a:rPr>
              <a:t>w</a:t>
            </a:r>
            <a:r>
              <a:rPr b="1" dirty="0" sz="2700" spc="-40">
                <a:latin typeface="Times New Roman"/>
                <a:cs typeface="Times New Roman"/>
              </a:rPr>
              <a:t>e</a:t>
            </a:r>
            <a:r>
              <a:rPr b="1" dirty="0" sz="2700" spc="-130">
                <a:latin typeface="Times New Roman"/>
                <a:cs typeface="Times New Roman"/>
              </a:rPr>
              <a:t>r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85">
                <a:latin typeface="Times New Roman"/>
                <a:cs typeface="Times New Roman"/>
              </a:rPr>
              <a:t>s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-114">
                <a:latin typeface="Times New Roman"/>
                <a:cs typeface="Times New Roman"/>
              </a:rPr>
              <a:t>a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-35">
                <a:latin typeface="Times New Roman"/>
                <a:cs typeface="Times New Roman"/>
              </a:rPr>
              <a:t>i</a:t>
            </a:r>
            <a:r>
              <a:rPr b="1" dirty="0" sz="2700" spc="-60">
                <a:latin typeface="Times New Roman"/>
                <a:cs typeface="Times New Roman"/>
              </a:rPr>
              <a:t>o</a:t>
            </a:r>
            <a:r>
              <a:rPr b="1" dirty="0" sz="2700" spc="-15">
                <a:latin typeface="Times New Roman"/>
                <a:cs typeface="Times New Roman"/>
              </a:rPr>
              <a:t>n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25">
                <a:latin typeface="Times New Roman"/>
                <a:cs typeface="Times New Roman"/>
              </a:rPr>
              <a:t>i</a:t>
            </a:r>
            <a:r>
              <a:rPr b="1" dirty="0" sz="2700" spc="-20">
                <a:latin typeface="Times New Roman"/>
                <a:cs typeface="Times New Roman"/>
              </a:rPr>
              <a:t>n</a:t>
            </a:r>
            <a:r>
              <a:rPr b="1" dirty="0" sz="2700">
                <a:latin typeface="Times New Roman"/>
                <a:cs typeface="Times New Roman"/>
              </a:rPr>
              <a:t>	</a:t>
            </a:r>
            <a:r>
              <a:rPr b="1" dirty="0" sz="2700" spc="-140">
                <a:latin typeface="Times New Roman"/>
                <a:cs typeface="Times New Roman"/>
              </a:rPr>
              <a:t>t</a:t>
            </a:r>
            <a:r>
              <a:rPr b="1" dirty="0" sz="2700" spc="-45">
                <a:latin typeface="Times New Roman"/>
                <a:cs typeface="Times New Roman"/>
              </a:rPr>
              <a:t>h</a:t>
            </a:r>
            <a:r>
              <a:rPr b="1" dirty="0" sz="2700" spc="-15">
                <a:latin typeface="Times New Roman"/>
                <a:cs typeface="Times New Roman"/>
              </a:rPr>
              <a:t>e  </a:t>
            </a:r>
            <a:r>
              <a:rPr b="1" dirty="0" sz="2700" spc="-65">
                <a:latin typeface="Times New Roman"/>
                <a:cs typeface="Times New Roman"/>
              </a:rPr>
              <a:t>vicinity.</a:t>
            </a:r>
            <a:endParaRPr sz="27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b="1" dirty="0" sz="2700" spc="-110">
                <a:latin typeface="Times New Roman"/>
                <a:cs typeface="Times New Roman"/>
              </a:rPr>
              <a:t>Requirement </a:t>
            </a:r>
            <a:r>
              <a:rPr b="1" dirty="0" sz="2700" spc="-55">
                <a:latin typeface="Times New Roman"/>
                <a:cs typeface="Times New Roman"/>
              </a:rPr>
              <a:t>of </a:t>
            </a:r>
            <a:r>
              <a:rPr b="1" dirty="0" sz="2700" spc="-50">
                <a:latin typeface="Times New Roman"/>
                <a:cs typeface="Times New Roman"/>
              </a:rPr>
              <a:t>power </a:t>
            </a:r>
            <a:r>
              <a:rPr b="1" dirty="0" sz="2700" spc="-80">
                <a:latin typeface="Times New Roman"/>
                <a:cs typeface="Times New Roman"/>
              </a:rPr>
              <a:t>for </a:t>
            </a:r>
            <a:r>
              <a:rPr b="1" dirty="0" sz="2700" spc="-95">
                <a:latin typeface="Times New Roman"/>
                <a:cs typeface="Times New Roman"/>
              </a:rPr>
              <a:t>industry,</a:t>
            </a:r>
            <a:r>
              <a:rPr b="1" dirty="0" sz="2700" spc="-85">
                <a:latin typeface="Times New Roman"/>
                <a:cs typeface="Times New Roman"/>
              </a:rPr>
              <a:t> </a:t>
            </a:r>
            <a:r>
              <a:rPr b="1" dirty="0" sz="2700" spc="-45">
                <a:latin typeface="Times New Roman"/>
                <a:cs typeface="Times New Roman"/>
              </a:rPr>
              <a:t>etc</a:t>
            </a:r>
            <a:endParaRPr sz="27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b="1" dirty="0" sz="2700" spc="-90">
                <a:latin typeface="Times New Roman"/>
                <a:cs typeface="Times New Roman"/>
              </a:rPr>
              <a:t>Political </a:t>
            </a:r>
            <a:r>
              <a:rPr b="1" dirty="0" sz="2700" spc="-35">
                <a:latin typeface="Times New Roman"/>
                <a:cs typeface="Times New Roman"/>
              </a:rPr>
              <a:t>influence </a:t>
            </a:r>
            <a:r>
              <a:rPr b="1" dirty="0" sz="2700" spc="-50">
                <a:latin typeface="Times New Roman"/>
                <a:cs typeface="Times New Roman"/>
              </a:rPr>
              <a:t>of </a:t>
            </a:r>
            <a:r>
              <a:rPr b="1" dirty="0" sz="2700" spc="-55">
                <a:latin typeface="Times New Roman"/>
                <a:cs typeface="Times New Roman"/>
              </a:rPr>
              <a:t>the </a:t>
            </a:r>
            <a:r>
              <a:rPr b="1" dirty="0" sz="2700" spc="-105">
                <a:latin typeface="Times New Roman"/>
                <a:cs typeface="Times New Roman"/>
              </a:rPr>
              <a:t>area,</a:t>
            </a:r>
            <a:r>
              <a:rPr b="1" dirty="0" sz="2700" spc="-130">
                <a:latin typeface="Times New Roman"/>
                <a:cs typeface="Times New Roman"/>
              </a:rPr>
              <a:t> </a:t>
            </a:r>
            <a:r>
              <a:rPr b="1" dirty="0" sz="2700" spc="-70">
                <a:latin typeface="Times New Roman"/>
                <a:cs typeface="Times New Roman"/>
              </a:rPr>
              <a:t>etc.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object 2"/>
          <p:cNvSpPr/>
          <p:nvPr/>
        </p:nvSpPr>
        <p:spPr>
          <a:xfrm>
            <a:off x="679704" y="57911"/>
            <a:ext cx="7731252" cy="179070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5" name="object 3"/>
          <p:cNvSpPr txBox="1">
            <a:spLocks noGrp="1"/>
          </p:cNvSpPr>
          <p:nvPr>
            <p:ph type="title"/>
          </p:nvPr>
        </p:nvSpPr>
        <p:spPr>
          <a:xfrm>
            <a:off x="228281" y="158623"/>
            <a:ext cx="8019250" cy="1223646"/>
          </a:xfrm>
          <a:prstGeom prst="rect"/>
        </p:spPr>
        <p:txBody>
          <a:bodyPr bIns="0" lIns="0" rIns="0" rtlCol="0" tIns="4445" vert="horz" wrap="square">
            <a:spAutoFit/>
          </a:bodyPr>
          <a:p>
            <a:pPr indent="-1853564" marL="2020570" marR="5080">
              <a:lnSpc>
                <a:spcPct val="101200"/>
              </a:lnSpc>
              <a:spcBef>
                <a:spcPts val="3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45"/>
              <a:t>Scheme.</a:t>
            </a:r>
          </a:p>
        </p:txBody>
      </p:sp>
      <p:grpSp>
        <p:nvGrpSpPr>
          <p:cNvPr id="125" name="object 4"/>
          <p:cNvGrpSpPr/>
          <p:nvPr/>
        </p:nvGrpSpPr>
        <p:grpSpPr>
          <a:xfrm>
            <a:off x="332231" y="1752600"/>
            <a:ext cx="8202295" cy="4849495"/>
            <a:chOff x="332231" y="1752600"/>
            <a:chExt cx="8202295" cy="4849495"/>
          </a:xfrm>
        </p:grpSpPr>
        <p:sp>
          <p:nvSpPr>
            <p:cNvPr id="1048796" name="object 5"/>
            <p:cNvSpPr/>
            <p:nvPr/>
          </p:nvSpPr>
          <p:spPr>
            <a:xfrm>
              <a:off x="332231" y="1923287"/>
              <a:ext cx="8031480" cy="46786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797" name="object 6"/>
            <p:cNvSpPr/>
            <p:nvPr/>
          </p:nvSpPr>
          <p:spPr>
            <a:xfrm>
              <a:off x="609600" y="1752600"/>
              <a:ext cx="7924800" cy="45720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799" name="object 3"/>
          <p:cNvSpPr txBox="1">
            <a:spLocks noGrp="1"/>
          </p:cNvSpPr>
          <p:nvPr>
            <p:ph type="title"/>
          </p:nvPr>
        </p:nvSpPr>
        <p:spPr>
          <a:xfrm>
            <a:off x="625887" y="158623"/>
            <a:ext cx="7981436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853564" marL="2020570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45"/>
              <a:t>Scheme.</a:t>
            </a:r>
          </a:p>
        </p:txBody>
      </p:sp>
      <p:sp>
        <p:nvSpPr>
          <p:cNvPr id="1048800" name="object 4"/>
          <p:cNvSpPr/>
          <p:nvPr/>
        </p:nvSpPr>
        <p:spPr>
          <a:xfrm>
            <a:off x="269747" y="1280160"/>
            <a:ext cx="8563356" cy="557783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01" name="object 5"/>
          <p:cNvSpPr txBox="1"/>
          <p:nvPr/>
        </p:nvSpPr>
        <p:spPr>
          <a:xfrm>
            <a:off x="535940" y="1359154"/>
            <a:ext cx="8075930" cy="5631180"/>
          </a:xfrm>
          <a:prstGeom prst="rect"/>
        </p:spPr>
        <p:txBody>
          <a:bodyPr bIns="0" lIns="0" rIns="0" rtlCol="0" tIns="12065" vert="horz" wrap="square">
            <a:spAutoFit/>
          </a:bodyPr>
          <a:p>
            <a:pPr algn="just" indent="-342900" marL="355600" marR="952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algn="l" pos="355600"/>
              </a:tabLst>
            </a:pPr>
            <a:r>
              <a:rPr dirty="0" sz="2800" spc="-45">
                <a:latin typeface="Times New Roman"/>
                <a:cs typeface="Times New Roman"/>
              </a:rPr>
              <a:t>The </a:t>
            </a:r>
            <a:r>
              <a:rPr dirty="0" sz="2800" spc="40">
                <a:latin typeface="Times New Roman"/>
                <a:cs typeface="Times New Roman"/>
              </a:rPr>
              <a:t>major </a:t>
            </a:r>
            <a:r>
              <a:rPr dirty="0" sz="2800" spc="35">
                <a:latin typeface="Times New Roman"/>
                <a:cs typeface="Times New Roman"/>
              </a:rPr>
              <a:t>components </a:t>
            </a:r>
            <a:r>
              <a:rPr dirty="0" sz="2800" spc="-50">
                <a:latin typeface="Times New Roman"/>
                <a:cs typeface="Times New Roman"/>
              </a:rPr>
              <a:t>of </a:t>
            </a:r>
            <a:r>
              <a:rPr dirty="0" sz="2800" spc="65">
                <a:latin typeface="Times New Roman"/>
                <a:cs typeface="Times New Roman"/>
              </a:rPr>
              <a:t>a </a:t>
            </a:r>
            <a:r>
              <a:rPr dirty="0" sz="2800" spc="30">
                <a:latin typeface="Times New Roman"/>
                <a:cs typeface="Times New Roman"/>
              </a:rPr>
              <a:t>hydroelectric </a:t>
            </a:r>
            <a:r>
              <a:rPr dirty="0" sz="2800" spc="15">
                <a:latin typeface="Times New Roman"/>
                <a:cs typeface="Times New Roman"/>
              </a:rPr>
              <a:t>scheme  </a:t>
            </a:r>
            <a:r>
              <a:rPr dirty="0" sz="2800" spc="70">
                <a:latin typeface="Times New Roman"/>
                <a:cs typeface="Times New Roman"/>
              </a:rPr>
              <a:t>are </a:t>
            </a:r>
            <a:r>
              <a:rPr dirty="0" sz="2800" spc="15">
                <a:latin typeface="Times New Roman"/>
                <a:cs typeface="Times New Roman"/>
              </a:rPr>
              <a:t>described</a:t>
            </a:r>
            <a:r>
              <a:rPr dirty="0" sz="2800" spc="-60">
                <a:latin typeface="Times New Roman"/>
                <a:cs typeface="Times New Roman"/>
              </a:rPr>
              <a:t> </a:t>
            </a:r>
            <a:r>
              <a:rPr dirty="0" sz="2800" spc="-35">
                <a:latin typeface="Times New Roman"/>
                <a:cs typeface="Times New Roman"/>
              </a:rPr>
              <a:t>below:</a:t>
            </a:r>
            <a:endParaRPr sz="2800">
              <a:latin typeface="Times New Roman"/>
              <a:cs typeface="Times New Roman"/>
            </a:endParaRPr>
          </a:p>
          <a:p>
            <a:pPr algn="just" indent="-342900" marL="355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800" spc="-160">
                <a:latin typeface="Times New Roman"/>
                <a:cs typeface="Times New Roman"/>
              </a:rPr>
              <a:t>The</a:t>
            </a:r>
            <a:r>
              <a:rPr b="1" dirty="0" sz="2800" spc="-75">
                <a:latin typeface="Times New Roman"/>
                <a:cs typeface="Times New Roman"/>
              </a:rPr>
              <a:t> </a:t>
            </a:r>
            <a:r>
              <a:rPr b="1" dirty="0" sz="2800" spc="-150">
                <a:latin typeface="Times New Roman"/>
                <a:cs typeface="Times New Roman"/>
              </a:rPr>
              <a:t>Forway</a:t>
            </a:r>
            <a:endParaRPr sz="28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800" spc="-335">
                <a:latin typeface="Times New Roman"/>
                <a:cs typeface="Times New Roman"/>
              </a:rPr>
              <a:t>A </a:t>
            </a:r>
            <a:r>
              <a:rPr b="1" dirty="0" sz="2800" spc="-70">
                <a:latin typeface="Times New Roman"/>
                <a:cs typeface="Times New Roman"/>
              </a:rPr>
              <a:t>foreway </a:t>
            </a:r>
            <a:r>
              <a:rPr b="1" dirty="0" sz="2800" spc="-55">
                <a:latin typeface="Times New Roman"/>
                <a:cs typeface="Times New Roman"/>
              </a:rPr>
              <a:t>is </a:t>
            </a:r>
            <a:r>
              <a:rPr b="1" dirty="0" sz="2800" spc="-90">
                <a:latin typeface="Times New Roman"/>
                <a:cs typeface="Times New Roman"/>
              </a:rPr>
              <a:t>a </a:t>
            </a:r>
            <a:r>
              <a:rPr b="1" dirty="0" sz="2800" spc="-85">
                <a:latin typeface="Times New Roman"/>
                <a:cs typeface="Times New Roman"/>
              </a:rPr>
              <a:t>storage basin </a:t>
            </a:r>
            <a:r>
              <a:rPr b="1" dirty="0" sz="2800" spc="-100">
                <a:latin typeface="Times New Roman"/>
                <a:cs typeface="Times New Roman"/>
              </a:rPr>
              <a:t>or </a:t>
            </a:r>
            <a:r>
              <a:rPr b="1" dirty="0" sz="2800" spc="-90">
                <a:latin typeface="Times New Roman"/>
                <a:cs typeface="Times New Roman"/>
              </a:rPr>
              <a:t>any </a:t>
            </a:r>
            <a:r>
              <a:rPr b="1" dirty="0" sz="2800" spc="-85">
                <a:latin typeface="Times New Roman"/>
                <a:cs typeface="Times New Roman"/>
              </a:rPr>
              <a:t>other </a:t>
            </a:r>
            <a:r>
              <a:rPr b="1" dirty="0" sz="2800" spc="-70">
                <a:latin typeface="Times New Roman"/>
                <a:cs typeface="Times New Roman"/>
              </a:rPr>
              <a:t>large </a:t>
            </a:r>
            <a:r>
              <a:rPr b="1" dirty="0" sz="2800" spc="-110">
                <a:latin typeface="Times New Roman"/>
                <a:cs typeface="Times New Roman"/>
              </a:rPr>
              <a:t>body  </a:t>
            </a:r>
            <a:r>
              <a:rPr b="1" dirty="0" sz="2800" spc="-60">
                <a:latin typeface="Times New Roman"/>
                <a:cs typeface="Times New Roman"/>
              </a:rPr>
              <a:t>of </a:t>
            </a:r>
            <a:r>
              <a:rPr b="1" dirty="0" sz="2800" spc="-80">
                <a:latin typeface="Times New Roman"/>
                <a:cs typeface="Times New Roman"/>
              </a:rPr>
              <a:t>water </a:t>
            </a:r>
            <a:r>
              <a:rPr b="1" dirty="0" sz="2800" spc="-90">
                <a:latin typeface="Times New Roman"/>
                <a:cs typeface="Times New Roman"/>
              </a:rPr>
              <a:t>situated </a:t>
            </a:r>
            <a:r>
              <a:rPr b="1" dirty="0" sz="2800" spc="-80">
                <a:latin typeface="Times New Roman"/>
                <a:cs typeface="Times New Roman"/>
              </a:rPr>
              <a:t>infront </a:t>
            </a:r>
            <a:r>
              <a:rPr b="1" dirty="0" sz="2800" spc="-60">
                <a:latin typeface="Times New Roman"/>
                <a:cs typeface="Times New Roman"/>
              </a:rPr>
              <a:t>of </a:t>
            </a:r>
            <a:r>
              <a:rPr b="1" dirty="0" sz="2800" spc="-100">
                <a:latin typeface="Times New Roman"/>
                <a:cs typeface="Times New Roman"/>
              </a:rPr>
              <a:t>intake. </a:t>
            </a:r>
            <a:r>
              <a:rPr b="1" dirty="0" sz="2800" spc="-155">
                <a:latin typeface="Times New Roman"/>
                <a:cs typeface="Times New Roman"/>
              </a:rPr>
              <a:t>Its </a:t>
            </a:r>
            <a:r>
              <a:rPr b="1" dirty="0" sz="2800" spc="-75">
                <a:latin typeface="Times New Roman"/>
                <a:cs typeface="Times New Roman"/>
              </a:rPr>
              <a:t>main </a:t>
            </a:r>
            <a:r>
              <a:rPr b="1" dirty="0" sz="2800" spc="-55">
                <a:latin typeface="Times New Roman"/>
                <a:cs typeface="Times New Roman"/>
              </a:rPr>
              <a:t>function  is </a:t>
            </a:r>
            <a:r>
              <a:rPr b="1" dirty="0" sz="2800" spc="-75">
                <a:latin typeface="Times New Roman"/>
                <a:cs typeface="Times New Roman"/>
              </a:rPr>
              <a:t>to </a:t>
            </a:r>
            <a:r>
              <a:rPr b="1" dirty="0" sz="2800" spc="-95">
                <a:latin typeface="Times New Roman"/>
                <a:cs typeface="Times New Roman"/>
              </a:rPr>
              <a:t>temporarily store </a:t>
            </a:r>
            <a:r>
              <a:rPr b="1" dirty="0" sz="2800" spc="-65">
                <a:latin typeface="Times New Roman"/>
                <a:cs typeface="Times New Roman"/>
              </a:rPr>
              <a:t>the </a:t>
            </a:r>
            <a:r>
              <a:rPr b="1" dirty="0" sz="2800" spc="-85">
                <a:latin typeface="Times New Roman"/>
                <a:cs typeface="Times New Roman"/>
              </a:rPr>
              <a:t>water </a:t>
            </a:r>
            <a:r>
              <a:rPr b="1" dirty="0" sz="2800" spc="-15">
                <a:latin typeface="Times New Roman"/>
                <a:cs typeface="Times New Roman"/>
              </a:rPr>
              <a:t>which </a:t>
            </a:r>
            <a:r>
              <a:rPr b="1" dirty="0" sz="2800" spc="-55">
                <a:latin typeface="Times New Roman"/>
                <a:cs typeface="Times New Roman"/>
              </a:rPr>
              <a:t>is </a:t>
            </a:r>
            <a:r>
              <a:rPr b="1" dirty="0" sz="2800" spc="-95">
                <a:latin typeface="Times New Roman"/>
                <a:cs typeface="Times New Roman"/>
              </a:rPr>
              <a:t>rejected </a:t>
            </a:r>
            <a:r>
              <a:rPr b="1" dirty="0" sz="2800" spc="-135">
                <a:latin typeface="Times New Roman"/>
                <a:cs typeface="Times New Roman"/>
              </a:rPr>
              <a:t>by  </a:t>
            </a:r>
            <a:r>
              <a:rPr b="1" dirty="0" sz="2800" spc="-65">
                <a:latin typeface="Times New Roman"/>
                <a:cs typeface="Times New Roman"/>
              </a:rPr>
              <a:t>the </a:t>
            </a:r>
            <a:r>
              <a:rPr b="1" dirty="0" sz="2800" spc="-85">
                <a:latin typeface="Times New Roman"/>
                <a:cs typeface="Times New Roman"/>
              </a:rPr>
              <a:t>plant </a:t>
            </a:r>
            <a:r>
              <a:rPr b="1" dirty="0" sz="2800" spc="-65">
                <a:latin typeface="Times New Roman"/>
                <a:cs typeface="Times New Roman"/>
              </a:rPr>
              <a:t>due </a:t>
            </a:r>
            <a:r>
              <a:rPr b="1" dirty="0" sz="2800" spc="-85">
                <a:latin typeface="Times New Roman"/>
                <a:cs typeface="Times New Roman"/>
              </a:rPr>
              <a:t>to </a:t>
            </a:r>
            <a:r>
              <a:rPr b="1" dirty="0" sz="2800" spc="-80">
                <a:latin typeface="Times New Roman"/>
                <a:cs typeface="Times New Roman"/>
              </a:rPr>
              <a:t>reduced </a:t>
            </a:r>
            <a:r>
              <a:rPr b="1" dirty="0" sz="2800" spc="-75">
                <a:latin typeface="Times New Roman"/>
                <a:cs typeface="Times New Roman"/>
              </a:rPr>
              <a:t>load </a:t>
            </a:r>
            <a:r>
              <a:rPr b="1" dirty="0" sz="2800" spc="-70">
                <a:latin typeface="Times New Roman"/>
                <a:cs typeface="Times New Roman"/>
              </a:rPr>
              <a:t>during </a:t>
            </a:r>
            <a:r>
              <a:rPr b="1" dirty="0" sz="2800" spc="-35">
                <a:latin typeface="Times New Roman"/>
                <a:cs typeface="Times New Roman"/>
              </a:rPr>
              <a:t>off-peak </a:t>
            </a:r>
            <a:r>
              <a:rPr b="1" dirty="0" sz="2800" spc="-90">
                <a:latin typeface="Times New Roman"/>
                <a:cs typeface="Times New Roman"/>
              </a:rPr>
              <a:t>hours</a:t>
            </a:r>
            <a:r>
              <a:rPr dirty="0" sz="2800" spc="-90">
                <a:latin typeface="Times New Roman"/>
                <a:cs typeface="Times New Roman"/>
              </a:rPr>
              <a:t>,  </a:t>
            </a:r>
            <a:r>
              <a:rPr dirty="0" sz="2800" spc="85">
                <a:latin typeface="Times New Roman"/>
                <a:cs typeface="Times New Roman"/>
              </a:rPr>
              <a:t>and</a:t>
            </a:r>
            <a:r>
              <a:rPr dirty="0" sz="2800" spc="869">
                <a:latin typeface="Times New Roman"/>
                <a:cs typeface="Times New Roman"/>
              </a:rPr>
              <a:t> </a:t>
            </a:r>
            <a:r>
              <a:rPr dirty="0" sz="2800" spc="-15">
                <a:latin typeface="Times New Roman"/>
                <a:cs typeface="Times New Roman"/>
              </a:rPr>
              <a:t>also </a:t>
            </a:r>
            <a:r>
              <a:rPr dirty="0" sz="2800">
                <a:latin typeface="Times New Roman"/>
                <a:cs typeface="Times New Roman"/>
              </a:rPr>
              <a:t>to </a:t>
            </a:r>
            <a:r>
              <a:rPr dirty="0" sz="2800" spc="15">
                <a:latin typeface="Times New Roman"/>
                <a:cs typeface="Times New Roman"/>
              </a:rPr>
              <a:t>meet </a:t>
            </a:r>
            <a:r>
              <a:rPr dirty="0" sz="2800" spc="50">
                <a:latin typeface="Times New Roman"/>
                <a:cs typeface="Times New Roman"/>
              </a:rPr>
              <a:t>the </a:t>
            </a:r>
            <a:r>
              <a:rPr dirty="0" sz="2800" spc="45">
                <a:latin typeface="Times New Roman"/>
                <a:cs typeface="Times New Roman"/>
              </a:rPr>
              <a:t>instantaneous </a:t>
            </a:r>
            <a:r>
              <a:rPr dirty="0" sz="2800" spc="35">
                <a:latin typeface="Times New Roman"/>
                <a:cs typeface="Times New Roman"/>
              </a:rPr>
              <a:t>increased  </a:t>
            </a:r>
            <a:r>
              <a:rPr dirty="0" sz="2800" spc="65">
                <a:latin typeface="Times New Roman"/>
                <a:cs typeface="Times New Roman"/>
              </a:rPr>
              <a:t>demand </a:t>
            </a:r>
            <a:r>
              <a:rPr dirty="0" sz="2800" spc="85">
                <a:latin typeface="Times New Roman"/>
                <a:cs typeface="Times New Roman"/>
              </a:rPr>
              <a:t>when </a:t>
            </a:r>
            <a:r>
              <a:rPr dirty="0" sz="2800" spc="50">
                <a:latin typeface="Times New Roman"/>
                <a:cs typeface="Times New Roman"/>
              </a:rPr>
              <a:t>the </a:t>
            </a:r>
            <a:r>
              <a:rPr dirty="0" sz="2800" spc="20">
                <a:latin typeface="Times New Roman"/>
                <a:cs typeface="Times New Roman"/>
              </a:rPr>
              <a:t>load </a:t>
            </a:r>
            <a:r>
              <a:rPr dirty="0" sz="2800" spc="-50">
                <a:latin typeface="Times New Roman"/>
                <a:cs typeface="Times New Roman"/>
              </a:rPr>
              <a:t>is </a:t>
            </a:r>
            <a:r>
              <a:rPr dirty="0" sz="2800" spc="25">
                <a:latin typeface="Times New Roman"/>
                <a:cs typeface="Times New Roman"/>
              </a:rPr>
              <a:t>suddenly </a:t>
            </a:r>
            <a:r>
              <a:rPr dirty="0" sz="2800" spc="15">
                <a:latin typeface="Times New Roman"/>
                <a:cs typeface="Times New Roman"/>
              </a:rPr>
              <a:t>increased. </a:t>
            </a:r>
            <a:r>
              <a:rPr dirty="0" sz="2800" spc="-45">
                <a:latin typeface="Times New Roman"/>
                <a:cs typeface="Times New Roman"/>
              </a:rPr>
              <a:t>The  </a:t>
            </a:r>
            <a:r>
              <a:rPr dirty="0" sz="2800">
                <a:latin typeface="Times New Roman"/>
                <a:cs typeface="Times New Roman"/>
              </a:rPr>
              <a:t>foreway, </a:t>
            </a:r>
            <a:r>
              <a:rPr b="1" dirty="0" sz="2800" spc="-90">
                <a:latin typeface="Times New Roman"/>
                <a:cs typeface="Times New Roman"/>
              </a:rPr>
              <a:t>therefore, </a:t>
            </a:r>
            <a:r>
              <a:rPr b="1" dirty="0" sz="2800" spc="-114">
                <a:latin typeface="Times New Roman"/>
                <a:cs typeface="Times New Roman"/>
              </a:rPr>
              <a:t>absorbs </a:t>
            </a:r>
            <a:r>
              <a:rPr b="1" dirty="0" sz="2800" spc="-65">
                <a:latin typeface="Times New Roman"/>
                <a:cs typeface="Times New Roman"/>
              </a:rPr>
              <a:t>the </a:t>
            </a:r>
            <a:r>
              <a:rPr b="1" dirty="0" sz="2800" spc="-95">
                <a:latin typeface="Times New Roman"/>
                <a:cs typeface="Times New Roman"/>
              </a:rPr>
              <a:t>short </a:t>
            </a:r>
            <a:r>
              <a:rPr b="1" dirty="0" sz="2800" spc="-80">
                <a:latin typeface="Times New Roman"/>
                <a:cs typeface="Times New Roman"/>
              </a:rPr>
              <a:t>interval  </a:t>
            </a:r>
            <a:r>
              <a:rPr b="1" dirty="0" sz="2800" spc="-85">
                <a:latin typeface="Times New Roman"/>
                <a:cs typeface="Times New Roman"/>
              </a:rPr>
              <a:t>variations </a:t>
            </a:r>
            <a:r>
              <a:rPr b="1" dirty="0" sz="2800" spc="-25">
                <a:latin typeface="Times New Roman"/>
                <a:cs typeface="Times New Roman"/>
              </a:rPr>
              <a:t>in </a:t>
            </a:r>
            <a:r>
              <a:rPr b="1" dirty="0" sz="2800" spc="-80">
                <a:latin typeface="Times New Roman"/>
                <a:cs typeface="Times New Roman"/>
              </a:rPr>
              <a:t>water </a:t>
            </a:r>
            <a:r>
              <a:rPr b="1" dirty="0" sz="2800" spc="-95">
                <a:latin typeface="Times New Roman"/>
                <a:cs typeface="Times New Roman"/>
              </a:rPr>
              <a:t>demand </a:t>
            </a:r>
            <a:r>
              <a:rPr b="1" dirty="0" sz="2800" spc="-90">
                <a:latin typeface="Times New Roman"/>
                <a:cs typeface="Times New Roman"/>
              </a:rPr>
              <a:t>and  </a:t>
            </a:r>
            <a:r>
              <a:rPr b="1" dirty="0" sz="2800" spc="-75">
                <a:latin typeface="Times New Roman"/>
                <a:cs typeface="Times New Roman"/>
              </a:rPr>
              <a:t>corresponding  </a:t>
            </a:r>
            <a:r>
              <a:rPr b="1" dirty="0" sz="2800" spc="-65">
                <a:latin typeface="Times New Roman"/>
                <a:cs typeface="Times New Roman"/>
              </a:rPr>
              <a:t>fluctuations </a:t>
            </a:r>
            <a:r>
              <a:rPr b="1" dirty="0" sz="2800" spc="-20">
                <a:latin typeface="Times New Roman"/>
                <a:cs typeface="Times New Roman"/>
              </a:rPr>
              <a:t>in </a:t>
            </a:r>
            <a:r>
              <a:rPr b="1" dirty="0" sz="2800" spc="-55">
                <a:latin typeface="Times New Roman"/>
                <a:cs typeface="Times New Roman"/>
              </a:rPr>
              <a:t>power</a:t>
            </a:r>
            <a:r>
              <a:rPr b="1" dirty="0" sz="2800" spc="-155">
                <a:latin typeface="Times New Roman"/>
                <a:cs typeface="Times New Roman"/>
              </a:rPr>
              <a:t> </a:t>
            </a:r>
            <a:r>
              <a:rPr b="1" dirty="0" sz="2800" spc="-90">
                <a:latin typeface="Times New Roman"/>
                <a:cs typeface="Times New Roman"/>
              </a:rPr>
              <a:t>load.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object 2"/>
          <p:cNvSpPr/>
          <p:nvPr/>
        </p:nvSpPr>
        <p:spPr>
          <a:xfrm>
            <a:off x="2889504" y="362711"/>
            <a:ext cx="3310128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03" name="object 3"/>
          <p:cNvSpPr txBox="1">
            <a:spLocks noGrp="1"/>
          </p:cNvSpPr>
          <p:nvPr>
            <p:ph type="title"/>
          </p:nvPr>
        </p:nvSpPr>
        <p:spPr>
          <a:xfrm>
            <a:off x="1787483" y="463423"/>
            <a:ext cx="4907722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29"/>
              <a:t>The</a:t>
            </a:r>
            <a:r>
              <a:rPr dirty="0" spc="-160"/>
              <a:t> </a:t>
            </a:r>
            <a:r>
              <a:rPr dirty="0" spc="-195"/>
              <a:t>Foreway</a:t>
            </a:r>
          </a:p>
        </p:txBody>
      </p:sp>
      <p:sp>
        <p:nvSpPr>
          <p:cNvPr id="1048804" name="object 4"/>
          <p:cNvSpPr/>
          <p:nvPr/>
        </p:nvSpPr>
        <p:spPr>
          <a:xfrm>
            <a:off x="240791" y="1453896"/>
            <a:ext cx="8622792" cy="4919472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05" name="object 5"/>
          <p:cNvSpPr txBox="1"/>
          <p:nvPr/>
        </p:nvSpPr>
        <p:spPr>
          <a:xfrm>
            <a:off x="535940" y="1543252"/>
            <a:ext cx="8076565" cy="4812030"/>
          </a:xfrm>
          <a:prstGeom prst="rect"/>
        </p:spPr>
        <p:txBody>
          <a:bodyPr bIns="0" lIns="0" rIns="0" rtlCol="0" tIns="62230" vert="horz" wrap="square">
            <a:spAutoFit/>
          </a:bodyPr>
          <a:p>
            <a:pPr algn="just" indent="-342900" marL="355600" marR="5080">
              <a:lnSpc>
                <a:spcPct val="90000"/>
              </a:lnSpc>
              <a:spcBef>
                <a:spcPts val="49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60">
                <a:latin typeface="Times New Roman"/>
                <a:cs typeface="Times New Roman"/>
              </a:rPr>
              <a:t>In </a:t>
            </a:r>
            <a:r>
              <a:rPr b="1" dirty="0" sz="3200" spc="-105">
                <a:latin typeface="Times New Roman"/>
                <a:cs typeface="Times New Roman"/>
              </a:rPr>
              <a:t>many </a:t>
            </a:r>
            <a:r>
              <a:rPr b="1" dirty="0" sz="3200" spc="-75">
                <a:latin typeface="Times New Roman"/>
                <a:cs typeface="Times New Roman"/>
              </a:rPr>
              <a:t>cases </a:t>
            </a:r>
            <a:r>
              <a:rPr b="1" dirty="0" sz="3200" spc="-70">
                <a:latin typeface="Times New Roman"/>
                <a:cs typeface="Times New Roman"/>
              </a:rPr>
              <a:t>canal </a:t>
            </a:r>
            <a:r>
              <a:rPr b="1" dirty="0" sz="3200" spc="-90">
                <a:latin typeface="Times New Roman"/>
                <a:cs typeface="Times New Roman"/>
              </a:rPr>
              <a:t>leads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90">
                <a:latin typeface="Times New Roman"/>
                <a:cs typeface="Times New Roman"/>
              </a:rPr>
              <a:t>water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75">
                <a:latin typeface="Times New Roman"/>
                <a:cs typeface="Times New Roman"/>
              </a:rPr>
              <a:t>the  </a:t>
            </a:r>
            <a:r>
              <a:rPr b="1" dirty="0" sz="3200" spc="-105">
                <a:latin typeface="Times New Roman"/>
                <a:cs typeface="Times New Roman"/>
              </a:rPr>
              <a:t>turbines,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70">
                <a:latin typeface="Times New Roman"/>
                <a:cs typeface="Times New Roman"/>
              </a:rPr>
              <a:t>canal </a:t>
            </a:r>
            <a:r>
              <a:rPr b="1" dirty="0" sz="3200" spc="-75">
                <a:latin typeface="Times New Roman"/>
                <a:cs typeface="Times New Roman"/>
              </a:rPr>
              <a:t>itself </a:t>
            </a:r>
            <a:r>
              <a:rPr b="1" dirty="0" sz="3200" spc="-125">
                <a:latin typeface="Times New Roman"/>
                <a:cs typeface="Times New Roman"/>
              </a:rPr>
              <a:t>may </a:t>
            </a:r>
            <a:r>
              <a:rPr b="1" dirty="0" sz="3200" spc="-100">
                <a:latin typeface="Times New Roman"/>
                <a:cs typeface="Times New Roman"/>
              </a:rPr>
              <a:t>be </a:t>
            </a:r>
            <a:r>
              <a:rPr b="1" dirty="0" sz="3200" spc="-80">
                <a:latin typeface="Times New Roman"/>
                <a:cs typeface="Times New Roman"/>
              </a:rPr>
              <a:t>large </a:t>
            </a:r>
            <a:r>
              <a:rPr b="1" dirty="0" sz="3200" spc="-40">
                <a:latin typeface="Times New Roman"/>
                <a:cs typeface="Times New Roman"/>
              </a:rPr>
              <a:t>enough 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135">
                <a:latin typeface="Times New Roman"/>
                <a:cs typeface="Times New Roman"/>
              </a:rPr>
              <a:t>absorb </a:t>
            </a:r>
            <a:r>
              <a:rPr b="1" dirty="0" sz="3200" spc="-75">
                <a:latin typeface="Times New Roman"/>
                <a:cs typeface="Times New Roman"/>
              </a:rPr>
              <a:t>these </a:t>
            </a:r>
            <a:r>
              <a:rPr b="1" dirty="0" sz="3200" spc="-25">
                <a:latin typeface="Times New Roman"/>
                <a:cs typeface="Times New Roman"/>
              </a:rPr>
              <a:t>flow </a:t>
            </a:r>
            <a:r>
              <a:rPr b="1" dirty="0" sz="3200" spc="-105">
                <a:latin typeface="Times New Roman"/>
                <a:cs typeface="Times New Roman"/>
              </a:rPr>
              <a:t>variations</a:t>
            </a:r>
            <a:r>
              <a:rPr dirty="0" sz="3200" spc="-105">
                <a:latin typeface="Times New Roman"/>
                <a:cs typeface="Times New Roman"/>
              </a:rPr>
              <a:t>. </a:t>
            </a:r>
            <a:r>
              <a:rPr dirty="0" sz="3200" spc="100">
                <a:latin typeface="Times New Roman"/>
                <a:cs typeface="Times New Roman"/>
              </a:rPr>
              <a:t>When </a:t>
            </a:r>
            <a:r>
              <a:rPr dirty="0" sz="3200" spc="65">
                <a:latin typeface="Times New Roman"/>
                <a:cs typeface="Times New Roman"/>
              </a:rPr>
              <a:t>the  canal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dirty="0" sz="3200" spc="20">
                <a:latin typeface="Times New Roman"/>
                <a:cs typeface="Times New Roman"/>
              </a:rPr>
              <a:t>long </a:t>
            </a:r>
            <a:r>
              <a:rPr dirty="0" sz="3200" spc="-20">
                <a:latin typeface="Times New Roman"/>
                <a:cs typeface="Times New Roman"/>
              </a:rPr>
              <a:t>its </a:t>
            </a:r>
            <a:r>
              <a:rPr dirty="0" sz="3200" spc="10">
                <a:latin typeface="Times New Roman"/>
                <a:cs typeface="Times New Roman"/>
              </a:rPr>
              <a:t>section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dirty="0" sz="3200" spc="-10">
                <a:latin typeface="Times New Roman"/>
                <a:cs typeface="Times New Roman"/>
              </a:rPr>
              <a:t>sometimes </a:t>
            </a:r>
            <a:r>
              <a:rPr dirty="0" sz="3200" spc="50">
                <a:latin typeface="Times New Roman"/>
                <a:cs typeface="Times New Roman"/>
              </a:rPr>
              <a:t>enlarged  </a:t>
            </a:r>
            <a:r>
              <a:rPr dirty="0" sz="3200" spc="60">
                <a:latin typeface="Times New Roman"/>
                <a:cs typeface="Times New Roman"/>
              </a:rPr>
              <a:t>at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-5">
                <a:latin typeface="Times New Roman"/>
                <a:cs typeface="Times New Roman"/>
              </a:rPr>
              <a:t>ends, </a:t>
            </a:r>
            <a:r>
              <a:rPr dirty="0" sz="3200" spc="-60">
                <a:latin typeface="Times New Roman"/>
                <a:cs typeface="Times New Roman"/>
              </a:rPr>
              <a:t>so </a:t>
            </a:r>
            <a:r>
              <a:rPr dirty="0" sz="3200">
                <a:latin typeface="Times New Roman"/>
                <a:cs typeface="Times New Roman"/>
              </a:rPr>
              <a:t>as </a:t>
            </a:r>
            <a:r>
              <a:rPr dirty="0" sz="3200" spc="5">
                <a:latin typeface="Times New Roman"/>
                <a:cs typeface="Times New Roman"/>
              </a:rPr>
              <a:t>to </a:t>
            </a:r>
            <a:r>
              <a:rPr dirty="0" sz="3200" spc="25">
                <a:latin typeface="Times New Roman"/>
                <a:cs typeface="Times New Roman"/>
              </a:rPr>
              <a:t>provide </a:t>
            </a:r>
            <a:r>
              <a:rPr dirty="0" sz="3200" spc="15">
                <a:latin typeface="Times New Roman"/>
                <a:cs typeface="Times New Roman"/>
              </a:rPr>
              <a:t>necessary  </a:t>
            </a:r>
            <a:r>
              <a:rPr dirty="0" sz="3200" spc="60">
                <a:latin typeface="Times New Roman"/>
                <a:cs typeface="Times New Roman"/>
              </a:rPr>
              <a:t>temporary </a:t>
            </a:r>
            <a:r>
              <a:rPr dirty="0" sz="3200">
                <a:latin typeface="Times New Roman"/>
                <a:cs typeface="Times New Roman"/>
              </a:rPr>
              <a:t>storage. </a:t>
            </a:r>
            <a:r>
              <a:rPr b="1" dirty="0" sz="3200" spc="-160">
                <a:latin typeface="Times New Roman"/>
                <a:cs typeface="Times New Roman"/>
              </a:rPr>
              <a:t>In </a:t>
            </a:r>
            <a:r>
              <a:rPr b="1" dirty="0" sz="3200" spc="-105">
                <a:latin typeface="Times New Roman"/>
                <a:cs typeface="Times New Roman"/>
              </a:rPr>
              <a:t>many </a:t>
            </a:r>
            <a:r>
              <a:rPr b="1" dirty="0" sz="3200" spc="-75">
                <a:latin typeface="Times New Roman"/>
                <a:cs typeface="Times New Roman"/>
              </a:rPr>
              <a:t>cases </a:t>
            </a:r>
            <a:r>
              <a:rPr b="1" dirty="0" sz="3200" spc="-155">
                <a:latin typeface="Times New Roman"/>
                <a:cs typeface="Times New Roman"/>
              </a:rPr>
              <a:t>, </a:t>
            </a:r>
            <a:r>
              <a:rPr b="1" dirty="0" sz="3200" spc="-15">
                <a:latin typeface="Times New Roman"/>
                <a:cs typeface="Times New Roman"/>
              </a:rPr>
              <a:t>when </a:t>
            </a:r>
            <a:r>
              <a:rPr b="1" dirty="0" sz="3200" spc="-100">
                <a:latin typeface="Times New Roman"/>
                <a:cs typeface="Times New Roman"/>
              </a:rPr>
              <a:t>a  reservoir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85">
                <a:latin typeface="Times New Roman"/>
                <a:cs typeface="Times New Roman"/>
              </a:rPr>
              <a:t>constructed </a:t>
            </a:r>
            <a:r>
              <a:rPr b="1" dirty="0" sz="3200" spc="-140">
                <a:latin typeface="Times New Roman"/>
                <a:cs typeface="Times New Roman"/>
              </a:rPr>
              <a:t>by </a:t>
            </a:r>
            <a:r>
              <a:rPr b="1" dirty="0" sz="3200" spc="-70">
                <a:latin typeface="Times New Roman"/>
                <a:cs typeface="Times New Roman"/>
              </a:rPr>
              <a:t>building </a:t>
            </a:r>
            <a:r>
              <a:rPr b="1" dirty="0" sz="3200" spc="-140">
                <a:latin typeface="Times New Roman"/>
                <a:cs typeface="Times New Roman"/>
              </a:rPr>
              <a:t>dam, </a:t>
            </a:r>
            <a:r>
              <a:rPr b="1" dirty="0" sz="3200" spc="-100">
                <a:latin typeface="Times New Roman"/>
                <a:cs typeface="Times New Roman"/>
              </a:rPr>
              <a:t>and 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90">
                <a:latin typeface="Times New Roman"/>
                <a:cs typeface="Times New Roman"/>
              </a:rPr>
              <a:t>water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110">
                <a:latin typeface="Times New Roman"/>
                <a:cs typeface="Times New Roman"/>
              </a:rPr>
              <a:t>taken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65">
                <a:latin typeface="Times New Roman"/>
                <a:cs typeface="Times New Roman"/>
              </a:rPr>
              <a:t>power </a:t>
            </a:r>
            <a:r>
              <a:rPr b="1" dirty="0" sz="3200" spc="-55">
                <a:latin typeface="Times New Roman"/>
                <a:cs typeface="Times New Roman"/>
              </a:rPr>
              <a:t>house </a:t>
            </a:r>
            <a:r>
              <a:rPr b="1" dirty="0" sz="3200" spc="-90">
                <a:latin typeface="Times New Roman"/>
                <a:cs typeface="Times New Roman"/>
              </a:rPr>
              <a:t>directly  </a:t>
            </a:r>
            <a:r>
              <a:rPr b="1" dirty="0" sz="3200" spc="-105">
                <a:latin typeface="Times New Roman"/>
                <a:cs typeface="Times New Roman"/>
              </a:rPr>
              <a:t>from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105">
                <a:latin typeface="Times New Roman"/>
                <a:cs typeface="Times New Roman"/>
              </a:rPr>
              <a:t>reservoir </a:t>
            </a:r>
            <a:r>
              <a:rPr b="1" dirty="0" sz="3200" spc="-75">
                <a:latin typeface="Times New Roman"/>
                <a:cs typeface="Times New Roman"/>
              </a:rPr>
              <a:t>through </a:t>
            </a:r>
            <a:r>
              <a:rPr b="1" dirty="0" sz="3200" spc="-100">
                <a:latin typeface="Times New Roman"/>
                <a:cs typeface="Times New Roman"/>
              </a:rPr>
              <a:t>penstocks, </a:t>
            </a:r>
            <a:r>
              <a:rPr b="1" dirty="0" sz="3200" spc="-80">
                <a:latin typeface="Times New Roman"/>
                <a:cs typeface="Times New Roman"/>
              </a:rPr>
              <a:t>the  </a:t>
            </a:r>
            <a:r>
              <a:rPr b="1" dirty="0" sz="3200" spc="-100">
                <a:latin typeface="Times New Roman"/>
                <a:cs typeface="Times New Roman"/>
              </a:rPr>
              <a:t>reservoir </a:t>
            </a:r>
            <a:r>
              <a:rPr b="1" dirty="0" sz="3200" spc="-70">
                <a:latin typeface="Times New Roman"/>
                <a:cs typeface="Times New Roman"/>
              </a:rPr>
              <a:t>itself </a:t>
            </a:r>
            <a:r>
              <a:rPr b="1" dirty="0" sz="3200" spc="-90">
                <a:latin typeface="Times New Roman"/>
                <a:cs typeface="Times New Roman"/>
              </a:rPr>
              <a:t>acts </a:t>
            </a:r>
            <a:r>
              <a:rPr b="1" dirty="0" sz="3200" spc="-95">
                <a:latin typeface="Times New Roman"/>
                <a:cs typeface="Times New Roman"/>
              </a:rPr>
              <a:t>as </a:t>
            </a:r>
            <a:r>
              <a:rPr b="1" dirty="0" sz="3200" spc="-100">
                <a:latin typeface="Times New Roman"/>
                <a:cs typeface="Times New Roman"/>
              </a:rPr>
              <a:t>a</a:t>
            </a:r>
            <a:r>
              <a:rPr b="1" dirty="0" sz="3200" spc="-55">
                <a:latin typeface="Times New Roman"/>
                <a:cs typeface="Times New Roman"/>
              </a:rPr>
              <a:t> </a:t>
            </a:r>
            <a:r>
              <a:rPr b="1" dirty="0" sz="3200" spc="-75">
                <a:latin typeface="Times New Roman"/>
                <a:cs typeface="Times New Roman"/>
              </a:rPr>
              <a:t>foreway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object 2"/>
          <p:cNvSpPr/>
          <p:nvPr/>
        </p:nvSpPr>
        <p:spPr>
          <a:xfrm>
            <a:off x="1781555" y="318515"/>
            <a:ext cx="552754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12" name="object 3"/>
          <p:cNvSpPr txBox="1">
            <a:spLocks noGrp="1"/>
          </p:cNvSpPr>
          <p:nvPr>
            <p:ph type="title"/>
          </p:nvPr>
        </p:nvSpPr>
        <p:spPr>
          <a:xfrm>
            <a:off x="1270954" y="425322"/>
            <a:ext cx="5692329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20"/>
              <a:t>Hydro </a:t>
            </a:r>
            <a:r>
              <a:rPr dirty="0" sz="4400" spc="-180"/>
              <a:t>Electric</a:t>
            </a:r>
            <a:r>
              <a:rPr dirty="0" sz="4400" spc="-100"/>
              <a:t> </a:t>
            </a:r>
            <a:r>
              <a:rPr dirty="0" sz="4400" spc="-180"/>
              <a:t>Power</a:t>
            </a:r>
            <a:endParaRPr sz="4400"/>
          </a:p>
        </p:txBody>
      </p:sp>
      <p:grpSp>
        <p:nvGrpSpPr>
          <p:cNvPr id="88" name="object 4"/>
          <p:cNvGrpSpPr/>
          <p:nvPr/>
        </p:nvGrpSpPr>
        <p:grpSpPr>
          <a:xfrm>
            <a:off x="1036319" y="1752600"/>
            <a:ext cx="6659880" cy="4450080"/>
            <a:chOff x="1036319" y="1752600"/>
            <a:chExt cx="6659880" cy="4450080"/>
          </a:xfrm>
        </p:grpSpPr>
        <p:sp>
          <p:nvSpPr>
            <p:cNvPr id="1048613" name="object 5"/>
            <p:cNvSpPr/>
            <p:nvPr/>
          </p:nvSpPr>
          <p:spPr>
            <a:xfrm>
              <a:off x="1036319" y="1752600"/>
              <a:ext cx="6659880" cy="44500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14" name="object 6"/>
            <p:cNvSpPr/>
            <p:nvPr/>
          </p:nvSpPr>
          <p:spPr>
            <a:xfrm>
              <a:off x="1142999" y="1752600"/>
              <a:ext cx="6553200" cy="43434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object 2"/>
          <p:cNvSpPr/>
          <p:nvPr/>
        </p:nvSpPr>
        <p:spPr>
          <a:xfrm>
            <a:off x="2849879" y="318515"/>
            <a:ext cx="3389376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07" name="object 3"/>
          <p:cNvSpPr txBox="1">
            <a:spLocks noGrp="1"/>
          </p:cNvSpPr>
          <p:nvPr>
            <p:ph type="title"/>
          </p:nvPr>
        </p:nvSpPr>
        <p:spPr>
          <a:xfrm>
            <a:off x="1837531" y="425322"/>
            <a:ext cx="4058952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50"/>
              <a:t>The</a:t>
            </a:r>
            <a:r>
              <a:rPr dirty="0" sz="4400" spc="-195"/>
              <a:t> </a:t>
            </a:r>
            <a:r>
              <a:rPr dirty="0" sz="4400" spc="-235"/>
              <a:t>Forway</a:t>
            </a:r>
            <a:endParaRPr sz="4400"/>
          </a:p>
        </p:txBody>
      </p:sp>
      <p:grpSp>
        <p:nvGrpSpPr>
          <p:cNvPr id="129" name="object 4"/>
          <p:cNvGrpSpPr/>
          <p:nvPr/>
        </p:nvGrpSpPr>
        <p:grpSpPr>
          <a:xfrm>
            <a:off x="399288" y="1676400"/>
            <a:ext cx="7907020" cy="5011420"/>
            <a:chOff x="399288" y="1676400"/>
            <a:chExt cx="7907020" cy="5011420"/>
          </a:xfrm>
        </p:grpSpPr>
        <p:sp>
          <p:nvSpPr>
            <p:cNvPr id="1048808" name="object 5"/>
            <p:cNvSpPr/>
            <p:nvPr/>
          </p:nvSpPr>
          <p:spPr>
            <a:xfrm>
              <a:off x="399288" y="1856231"/>
              <a:ext cx="7726680" cy="48310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09" name="object 6"/>
            <p:cNvSpPr/>
            <p:nvPr/>
          </p:nvSpPr>
          <p:spPr>
            <a:xfrm>
              <a:off x="685800" y="1676400"/>
              <a:ext cx="7620000" cy="47244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11" name="object 3"/>
          <p:cNvSpPr txBox="1">
            <a:spLocks noGrp="1"/>
          </p:cNvSpPr>
          <p:nvPr>
            <p:ph type="title"/>
          </p:nvPr>
        </p:nvSpPr>
        <p:spPr>
          <a:xfrm>
            <a:off x="303403" y="158623"/>
            <a:ext cx="7944128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905635" marL="2072639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30"/>
              <a:t>Scheme</a:t>
            </a:r>
          </a:p>
        </p:txBody>
      </p:sp>
      <p:sp>
        <p:nvSpPr>
          <p:cNvPr id="1048812" name="object 4"/>
          <p:cNvSpPr/>
          <p:nvPr/>
        </p:nvSpPr>
        <p:spPr>
          <a:xfrm>
            <a:off x="240791" y="1847086"/>
            <a:ext cx="8622792" cy="5010912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13" name="object 5"/>
          <p:cNvSpPr txBox="1"/>
          <p:nvPr/>
        </p:nvSpPr>
        <p:spPr>
          <a:xfrm>
            <a:off x="535940" y="1840204"/>
            <a:ext cx="8075295" cy="4648835"/>
          </a:xfrm>
          <a:prstGeom prst="rect"/>
        </p:spPr>
        <p:txBody>
          <a:bodyPr bIns="0" lIns="0" rIns="0" rtlCol="0" tIns="109855" vert="horz" wrap="square">
            <a:spAutoFit/>
          </a:bodyPr>
          <a:p>
            <a:pPr algn="just" indent="-342900" marL="3556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40">
                <a:latin typeface="Times New Roman"/>
                <a:cs typeface="Times New Roman"/>
              </a:rPr>
              <a:t>Intake</a:t>
            </a:r>
            <a:r>
              <a:rPr b="1" dirty="0" sz="3200" spc="-110">
                <a:latin typeface="Times New Roman"/>
                <a:cs typeface="Times New Roman"/>
              </a:rPr>
              <a:t> </a:t>
            </a:r>
            <a:r>
              <a:rPr b="1" dirty="0" sz="3200" spc="-125">
                <a:latin typeface="Times New Roman"/>
                <a:cs typeface="Times New Roman"/>
              </a:rPr>
              <a:t>Structures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 marR="635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85">
                <a:latin typeface="Times New Roman"/>
                <a:cs typeface="Times New Roman"/>
              </a:rPr>
              <a:t>The </a:t>
            </a:r>
            <a:r>
              <a:rPr b="1" dirty="0" sz="3200" spc="-80">
                <a:latin typeface="Times New Roman"/>
                <a:cs typeface="Times New Roman"/>
              </a:rPr>
              <a:t>foreway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100">
                <a:latin typeface="Times New Roman"/>
                <a:cs typeface="Times New Roman"/>
              </a:rPr>
              <a:t>provided </a:t>
            </a:r>
            <a:r>
              <a:rPr b="1" dirty="0" sz="3200" spc="-45">
                <a:latin typeface="Times New Roman"/>
                <a:cs typeface="Times New Roman"/>
              </a:rPr>
              <a:t>with </a:t>
            </a:r>
            <a:r>
              <a:rPr b="1" dirty="0" sz="3200" spc="-85">
                <a:latin typeface="Times New Roman"/>
                <a:cs typeface="Times New Roman"/>
              </a:rPr>
              <a:t>some </a:t>
            </a:r>
            <a:r>
              <a:rPr b="1" dirty="0" sz="3200" spc="-105">
                <a:latin typeface="Times New Roman"/>
                <a:cs typeface="Times New Roman"/>
              </a:rPr>
              <a:t>type </a:t>
            </a:r>
            <a:r>
              <a:rPr b="1" dirty="0" sz="3200" spc="-85">
                <a:latin typeface="Times New Roman"/>
                <a:cs typeface="Times New Roman"/>
              </a:rPr>
              <a:t>of  </a:t>
            </a:r>
            <a:r>
              <a:rPr b="1" dirty="0" sz="3200" spc="-100">
                <a:latin typeface="Times New Roman"/>
                <a:cs typeface="Times New Roman"/>
              </a:rPr>
              <a:t>intake </a:t>
            </a:r>
            <a:r>
              <a:rPr b="1" dirty="0" sz="3200" spc="-105">
                <a:latin typeface="Times New Roman"/>
                <a:cs typeface="Times New Roman"/>
              </a:rPr>
              <a:t>structure</a:t>
            </a:r>
            <a:r>
              <a:rPr dirty="0" sz="3200" spc="-105">
                <a:latin typeface="Times New Roman"/>
                <a:cs typeface="Times New Roman"/>
              </a:rPr>
              <a:t>. </a:t>
            </a:r>
            <a:r>
              <a:rPr dirty="0" sz="3200" spc="-165">
                <a:latin typeface="Times New Roman"/>
                <a:cs typeface="Times New Roman"/>
              </a:rPr>
              <a:t>To  </a:t>
            </a:r>
            <a:r>
              <a:rPr dirty="0" sz="3200" spc="45">
                <a:latin typeface="Times New Roman"/>
                <a:cs typeface="Times New Roman"/>
              </a:rPr>
              <a:t>direct </a:t>
            </a:r>
            <a:r>
              <a:rPr dirty="0" sz="3200" spc="80">
                <a:latin typeface="Times New Roman"/>
                <a:cs typeface="Times New Roman"/>
              </a:rPr>
              <a:t>water </a:t>
            </a:r>
            <a:r>
              <a:rPr dirty="0" sz="3200" spc="40">
                <a:latin typeface="Times New Roman"/>
                <a:cs typeface="Times New Roman"/>
              </a:rPr>
              <a:t>into </a:t>
            </a:r>
            <a:r>
              <a:rPr dirty="0" sz="3200" spc="65">
                <a:latin typeface="Times New Roman"/>
                <a:cs typeface="Times New Roman"/>
              </a:rPr>
              <a:t>the  </a:t>
            </a:r>
            <a:r>
              <a:rPr dirty="0" sz="3200" spc="-10">
                <a:latin typeface="Times New Roman"/>
                <a:cs typeface="Times New Roman"/>
              </a:rPr>
              <a:t>penstocks. Various types </a:t>
            </a:r>
            <a:r>
              <a:rPr dirty="0" sz="3200" spc="-50">
                <a:latin typeface="Times New Roman"/>
                <a:cs typeface="Times New Roman"/>
              </a:rPr>
              <a:t>of </a:t>
            </a:r>
            <a:r>
              <a:rPr dirty="0" sz="3200" spc="20">
                <a:latin typeface="Times New Roman"/>
                <a:cs typeface="Times New Roman"/>
              </a:rPr>
              <a:t>intakes </a:t>
            </a:r>
            <a:r>
              <a:rPr dirty="0" sz="3200" spc="85">
                <a:latin typeface="Times New Roman"/>
                <a:cs typeface="Times New Roman"/>
              </a:rPr>
              <a:t>are </a:t>
            </a:r>
            <a:r>
              <a:rPr dirty="0" sz="3200" spc="30">
                <a:latin typeface="Times New Roman"/>
                <a:cs typeface="Times New Roman"/>
              </a:rPr>
              <a:t>used  </a:t>
            </a:r>
            <a:r>
              <a:rPr dirty="0" sz="3200" spc="55">
                <a:latin typeface="Times New Roman"/>
                <a:cs typeface="Times New Roman"/>
              </a:rPr>
              <a:t>depending </a:t>
            </a:r>
            <a:r>
              <a:rPr dirty="0" sz="3200" spc="95">
                <a:latin typeface="Times New Roman"/>
                <a:cs typeface="Times New Roman"/>
              </a:rPr>
              <a:t>upon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>
                <a:latin typeface="Times New Roman"/>
                <a:cs typeface="Times New Roman"/>
              </a:rPr>
              <a:t>local</a:t>
            </a:r>
            <a:r>
              <a:rPr dirty="0" sz="3200" spc="-365">
                <a:latin typeface="Times New Roman"/>
                <a:cs typeface="Times New Roman"/>
              </a:rPr>
              <a:t> </a:t>
            </a:r>
            <a:r>
              <a:rPr dirty="0" sz="3200" spc="10">
                <a:latin typeface="Times New Roman"/>
                <a:cs typeface="Times New Roman"/>
              </a:rPr>
              <a:t>conditions.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35">
                <a:latin typeface="Times New Roman"/>
                <a:cs typeface="Times New Roman"/>
              </a:rPr>
              <a:t>Intakes </a:t>
            </a:r>
            <a:r>
              <a:rPr b="1" dirty="0" sz="3200" spc="-70">
                <a:latin typeface="Times New Roman"/>
                <a:cs typeface="Times New Roman"/>
              </a:rPr>
              <a:t>should </a:t>
            </a:r>
            <a:r>
              <a:rPr b="1" dirty="0" sz="3200" spc="-100">
                <a:latin typeface="Times New Roman"/>
                <a:cs typeface="Times New Roman"/>
              </a:rPr>
              <a:t>be provided </a:t>
            </a:r>
            <a:r>
              <a:rPr b="1" dirty="0" sz="3200" spc="-40">
                <a:latin typeface="Times New Roman"/>
                <a:cs typeface="Times New Roman"/>
              </a:rPr>
              <a:t>with </a:t>
            </a:r>
            <a:r>
              <a:rPr b="1" dirty="0" sz="3200" spc="-114">
                <a:latin typeface="Times New Roman"/>
                <a:cs typeface="Times New Roman"/>
              </a:rPr>
              <a:t>trash </a:t>
            </a:r>
            <a:r>
              <a:rPr b="1" dirty="0" sz="3200" spc="-120">
                <a:latin typeface="Times New Roman"/>
                <a:cs typeface="Times New Roman"/>
              </a:rPr>
              <a:t>racks </a:t>
            </a:r>
            <a:r>
              <a:rPr b="1" dirty="0" sz="3200" spc="-75">
                <a:latin typeface="Times New Roman"/>
                <a:cs typeface="Times New Roman"/>
              </a:rPr>
              <a:t>so  </a:t>
            </a:r>
            <a:r>
              <a:rPr b="1" dirty="0" sz="3200" spc="-100">
                <a:latin typeface="Times New Roman"/>
                <a:cs typeface="Times New Roman"/>
              </a:rPr>
              <a:t>as </a:t>
            </a:r>
            <a:r>
              <a:rPr b="1" dirty="0" sz="3200" spc="-95">
                <a:latin typeface="Times New Roman"/>
                <a:cs typeface="Times New Roman"/>
              </a:rPr>
              <a:t>to prevent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105">
                <a:latin typeface="Times New Roman"/>
                <a:cs typeface="Times New Roman"/>
              </a:rPr>
              <a:t>entry </a:t>
            </a:r>
            <a:r>
              <a:rPr b="1" dirty="0" sz="3200" spc="-70">
                <a:latin typeface="Times New Roman"/>
                <a:cs typeface="Times New Roman"/>
              </a:rPr>
              <a:t>of </a:t>
            </a:r>
            <a:r>
              <a:rPr b="1" dirty="0" sz="3200" spc="-120">
                <a:latin typeface="Times New Roman"/>
                <a:cs typeface="Times New Roman"/>
              </a:rPr>
              <a:t>debris. </a:t>
            </a:r>
            <a:r>
              <a:rPr b="1" dirty="0" sz="3200" spc="-135">
                <a:latin typeface="Times New Roman"/>
                <a:cs typeface="Times New Roman"/>
              </a:rPr>
              <a:t>Into </a:t>
            </a:r>
            <a:r>
              <a:rPr b="1" dirty="0" sz="3200" spc="-75">
                <a:latin typeface="Times New Roman"/>
                <a:cs typeface="Times New Roman"/>
              </a:rPr>
              <a:t>the  </a:t>
            </a:r>
            <a:r>
              <a:rPr b="1" dirty="0" sz="3200" spc="-100">
                <a:latin typeface="Times New Roman"/>
                <a:cs typeface="Times New Roman"/>
              </a:rPr>
              <a:t>penstocks, </a:t>
            </a:r>
            <a:r>
              <a:rPr b="1" dirty="0" sz="3200" spc="-95">
                <a:latin typeface="Times New Roman"/>
                <a:cs typeface="Times New Roman"/>
              </a:rPr>
              <a:t>and </a:t>
            </a:r>
            <a:r>
              <a:rPr b="1" dirty="0" sz="3200" spc="-85">
                <a:latin typeface="Times New Roman"/>
                <a:cs typeface="Times New Roman"/>
              </a:rPr>
              <a:t>thus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90">
                <a:latin typeface="Times New Roman"/>
                <a:cs typeface="Times New Roman"/>
              </a:rPr>
              <a:t>avoid</a:t>
            </a:r>
            <a:r>
              <a:rPr b="1" dirty="0" sz="3200" spc="620">
                <a:latin typeface="Times New Roman"/>
                <a:cs typeface="Times New Roman"/>
              </a:rPr>
              <a:t>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85">
                <a:latin typeface="Times New Roman"/>
                <a:cs typeface="Times New Roman"/>
              </a:rPr>
              <a:t>possible  </a:t>
            </a:r>
            <a:r>
              <a:rPr b="1" dirty="0" sz="3200" spc="-90">
                <a:latin typeface="Times New Roman"/>
                <a:cs typeface="Times New Roman"/>
              </a:rPr>
              <a:t>damage to </a:t>
            </a:r>
            <a:r>
              <a:rPr b="1" dirty="0" sz="3200" spc="-70">
                <a:latin typeface="Times New Roman"/>
                <a:cs typeface="Times New Roman"/>
              </a:rPr>
              <a:t>the</a:t>
            </a:r>
            <a:r>
              <a:rPr b="1" dirty="0" sz="3200" spc="-105">
                <a:latin typeface="Times New Roman"/>
                <a:cs typeface="Times New Roman"/>
              </a:rPr>
              <a:t> </a:t>
            </a:r>
            <a:r>
              <a:rPr b="1" dirty="0" sz="3200" spc="-100">
                <a:latin typeface="Times New Roman"/>
                <a:cs typeface="Times New Roman"/>
              </a:rPr>
              <a:t>gates.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object 2"/>
          <p:cNvSpPr/>
          <p:nvPr/>
        </p:nvSpPr>
        <p:spPr>
          <a:xfrm>
            <a:off x="2444495" y="362711"/>
            <a:ext cx="4200144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15" name="object 3"/>
          <p:cNvSpPr txBox="1">
            <a:spLocks noGrp="1"/>
          </p:cNvSpPr>
          <p:nvPr>
            <p:ph type="title"/>
          </p:nvPr>
        </p:nvSpPr>
        <p:spPr>
          <a:xfrm>
            <a:off x="1347273" y="463423"/>
            <a:ext cx="5923273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70"/>
              <a:t>Intake</a:t>
            </a:r>
            <a:r>
              <a:rPr dirty="0" spc="-160"/>
              <a:t> Structures</a:t>
            </a:r>
          </a:p>
        </p:txBody>
      </p:sp>
      <p:sp>
        <p:nvSpPr>
          <p:cNvPr id="1048816" name="object 4"/>
          <p:cNvSpPr/>
          <p:nvPr/>
        </p:nvSpPr>
        <p:spPr>
          <a:xfrm>
            <a:off x="256031" y="1431036"/>
            <a:ext cx="8592312" cy="457809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17" name="object 5"/>
          <p:cNvSpPr txBox="1"/>
          <p:nvPr/>
        </p:nvSpPr>
        <p:spPr>
          <a:xfrm>
            <a:off x="269357" y="1072388"/>
            <a:ext cx="8079105" cy="553466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indent="-342900" marL="355600">
              <a:lnSpc>
                <a:spcPts val="3240"/>
              </a:lnSpc>
              <a:spcBef>
                <a:spcPts val="10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355">
                <a:latin typeface="Times New Roman"/>
                <a:cs typeface="Times New Roman"/>
              </a:rPr>
              <a:t>A </a:t>
            </a:r>
            <a:r>
              <a:rPr b="1" dirty="0" sz="3000" spc="-65">
                <a:latin typeface="Times New Roman"/>
                <a:cs typeface="Times New Roman"/>
              </a:rPr>
              <a:t>floating </a:t>
            </a:r>
            <a:r>
              <a:rPr b="1" dirty="0" sz="3000" spc="-114">
                <a:latin typeface="Times New Roman"/>
                <a:cs typeface="Times New Roman"/>
              </a:rPr>
              <a:t>broom </a:t>
            </a:r>
            <a:r>
              <a:rPr b="1" dirty="0" sz="3000" spc="-55">
                <a:latin typeface="Times New Roman"/>
                <a:cs typeface="Times New Roman"/>
              </a:rPr>
              <a:t>is </a:t>
            </a:r>
            <a:r>
              <a:rPr b="1" dirty="0" sz="3000" spc="-70">
                <a:latin typeface="Times New Roman"/>
                <a:cs typeface="Times New Roman"/>
              </a:rPr>
              <a:t>often </a:t>
            </a:r>
            <a:r>
              <a:rPr b="1" dirty="0" sz="3000" spc="-75">
                <a:latin typeface="Times New Roman"/>
                <a:cs typeface="Times New Roman"/>
              </a:rPr>
              <a:t>placed </a:t>
            </a:r>
            <a:r>
              <a:rPr b="1" dirty="0" sz="3000" spc="-25">
                <a:latin typeface="Times New Roman"/>
                <a:cs typeface="Times New Roman"/>
              </a:rPr>
              <a:t>in </a:t>
            </a:r>
            <a:r>
              <a:rPr b="1" dirty="0" sz="3000" spc="-75">
                <a:latin typeface="Times New Roman"/>
                <a:cs typeface="Times New Roman"/>
              </a:rPr>
              <a:t>the</a:t>
            </a:r>
            <a:r>
              <a:rPr b="1" dirty="0" sz="3000" spc="100">
                <a:latin typeface="Times New Roman"/>
                <a:cs typeface="Times New Roman"/>
              </a:rPr>
              <a:t> </a:t>
            </a:r>
            <a:r>
              <a:rPr b="1" dirty="0" sz="3000" spc="-95">
                <a:latin typeface="Times New Roman"/>
                <a:cs typeface="Times New Roman"/>
              </a:rPr>
              <a:t>storage</a:t>
            </a:r>
            <a:endParaRPr sz="3000">
              <a:latin typeface="Times New Roman"/>
              <a:cs typeface="Times New Roman"/>
            </a:endParaRPr>
          </a:p>
          <a:p>
            <a:pPr algn="just" marL="355600" marR="7620">
              <a:lnSpc>
                <a:spcPts val="2880"/>
              </a:lnSpc>
              <a:spcBef>
                <a:spcPts val="335"/>
              </a:spcBef>
            </a:pPr>
            <a:r>
              <a:rPr b="1" dirty="0" sz="3000" spc="-95">
                <a:latin typeface="Times New Roman"/>
                <a:cs typeface="Times New Roman"/>
              </a:rPr>
              <a:t>reservoir </a:t>
            </a:r>
            <a:r>
              <a:rPr b="1" dirty="0" sz="3000" spc="-65">
                <a:latin typeface="Times New Roman"/>
                <a:cs typeface="Times New Roman"/>
              </a:rPr>
              <a:t>so </a:t>
            </a:r>
            <a:r>
              <a:rPr b="1" dirty="0" sz="3000" spc="-95">
                <a:latin typeface="Times New Roman"/>
                <a:cs typeface="Times New Roman"/>
              </a:rPr>
              <a:t>as </a:t>
            </a:r>
            <a:r>
              <a:rPr b="1" dirty="0" sz="3000" spc="-85">
                <a:latin typeface="Times New Roman"/>
                <a:cs typeface="Times New Roman"/>
              </a:rPr>
              <a:t>to </a:t>
            </a:r>
            <a:r>
              <a:rPr b="1" dirty="0" sz="3000" spc="-130">
                <a:latin typeface="Times New Roman"/>
                <a:cs typeface="Times New Roman"/>
              </a:rPr>
              <a:t>trap </a:t>
            </a:r>
            <a:r>
              <a:rPr b="1" dirty="0" sz="3000" spc="-105">
                <a:latin typeface="Times New Roman"/>
                <a:cs typeface="Times New Roman"/>
              </a:rPr>
              <a:t>as </a:t>
            </a:r>
            <a:r>
              <a:rPr b="1" dirty="0" sz="3000" spc="-75">
                <a:latin typeface="Times New Roman"/>
                <a:cs typeface="Times New Roman"/>
              </a:rPr>
              <a:t>mush </a:t>
            </a:r>
            <a:r>
              <a:rPr b="1" dirty="0" sz="3000" spc="-25">
                <a:latin typeface="Times New Roman"/>
                <a:cs typeface="Times New Roman"/>
              </a:rPr>
              <a:t>ice </a:t>
            </a:r>
            <a:r>
              <a:rPr b="1" dirty="0" sz="3000" spc="-95">
                <a:latin typeface="Times New Roman"/>
                <a:cs typeface="Times New Roman"/>
              </a:rPr>
              <a:t>and </a:t>
            </a:r>
            <a:r>
              <a:rPr b="1" dirty="0" sz="3000" spc="-65">
                <a:latin typeface="Times New Roman"/>
                <a:cs typeface="Times New Roman"/>
              </a:rPr>
              <a:t>floating  </a:t>
            </a:r>
            <a:r>
              <a:rPr b="1" dirty="0" sz="3000" spc="-100">
                <a:latin typeface="Times New Roman"/>
                <a:cs typeface="Times New Roman"/>
              </a:rPr>
              <a:t>debris  </a:t>
            </a:r>
            <a:r>
              <a:rPr b="1" dirty="0" sz="3000" spc="-105">
                <a:latin typeface="Times New Roman"/>
                <a:cs typeface="Times New Roman"/>
              </a:rPr>
              <a:t>as  </a:t>
            </a:r>
            <a:r>
              <a:rPr b="1" dirty="0" sz="3000" spc="-90">
                <a:latin typeface="Times New Roman"/>
                <a:cs typeface="Times New Roman"/>
              </a:rPr>
              <a:t>possible,  and  </a:t>
            </a:r>
            <a:r>
              <a:rPr b="1" dirty="0" sz="3000" spc="-80">
                <a:latin typeface="Times New Roman"/>
                <a:cs typeface="Times New Roman"/>
              </a:rPr>
              <a:t>thus  </a:t>
            </a:r>
            <a:r>
              <a:rPr b="1" dirty="0" sz="3000" spc="-90">
                <a:latin typeface="Times New Roman"/>
                <a:cs typeface="Times New Roman"/>
              </a:rPr>
              <a:t>to  </a:t>
            </a:r>
            <a:r>
              <a:rPr b="1" dirty="0" sz="3000" spc="-80">
                <a:latin typeface="Times New Roman"/>
                <a:cs typeface="Times New Roman"/>
              </a:rPr>
              <a:t>avoid  their</a:t>
            </a:r>
            <a:r>
              <a:rPr b="1" dirty="0" sz="3000" spc="-229">
                <a:latin typeface="Times New Roman"/>
                <a:cs typeface="Times New Roman"/>
              </a:rPr>
              <a:t> </a:t>
            </a:r>
            <a:r>
              <a:rPr b="1" dirty="0" sz="3000" spc="-100">
                <a:latin typeface="Times New Roman"/>
                <a:cs typeface="Times New Roman"/>
              </a:rPr>
              <a:t>entry</a:t>
            </a:r>
            <a:endParaRPr sz="3000">
              <a:latin typeface="Times New Roman"/>
              <a:cs typeface="Times New Roman"/>
            </a:endParaRPr>
          </a:p>
          <a:p>
            <a:pPr algn="just" marL="355600">
              <a:lnSpc>
                <a:spcPts val="2545"/>
              </a:lnSpc>
            </a:pPr>
            <a:r>
              <a:rPr b="1" dirty="0" sz="3000" spc="-60">
                <a:latin typeface="Times New Roman"/>
                <a:cs typeface="Times New Roman"/>
              </a:rPr>
              <a:t>into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85">
                <a:latin typeface="Times New Roman"/>
                <a:cs typeface="Times New Roman"/>
              </a:rPr>
              <a:t>canal</a:t>
            </a:r>
            <a:r>
              <a:rPr dirty="0" sz="3000" spc="-85">
                <a:latin typeface="Times New Roman"/>
                <a:cs typeface="Times New Roman"/>
              </a:rPr>
              <a:t>. </a:t>
            </a:r>
            <a:r>
              <a:rPr dirty="0" sz="3000" spc="-160">
                <a:latin typeface="Times New Roman"/>
                <a:cs typeface="Times New Roman"/>
              </a:rPr>
              <a:t>At  </a:t>
            </a:r>
            <a:r>
              <a:rPr dirty="0" sz="3000" spc="-15">
                <a:latin typeface="Times New Roman"/>
                <a:cs typeface="Times New Roman"/>
              </a:rPr>
              <a:t>places, </a:t>
            </a:r>
            <a:r>
              <a:rPr dirty="0" sz="3000" spc="80">
                <a:latin typeface="Times New Roman"/>
                <a:cs typeface="Times New Roman"/>
              </a:rPr>
              <a:t>where </a:t>
            </a:r>
            <a:r>
              <a:rPr dirty="0" sz="3000" spc="-5">
                <a:latin typeface="Times New Roman"/>
                <a:cs typeface="Times New Roman"/>
              </a:rPr>
              <a:t>severe </a:t>
            </a:r>
            <a:r>
              <a:rPr dirty="0" sz="3000" spc="45">
                <a:latin typeface="Times New Roman"/>
                <a:cs typeface="Times New Roman"/>
              </a:rPr>
              <a:t>winters</a:t>
            </a:r>
            <a:r>
              <a:rPr dirty="0" sz="3000" spc="215">
                <a:latin typeface="Times New Roman"/>
                <a:cs typeface="Times New Roman"/>
              </a:rPr>
              <a:t> </a:t>
            </a:r>
            <a:r>
              <a:rPr dirty="0" sz="3000" spc="10">
                <a:latin typeface="Times New Roman"/>
                <a:cs typeface="Times New Roman"/>
              </a:rPr>
              <a:t>do</a:t>
            </a:r>
            <a:endParaRPr sz="3000">
              <a:latin typeface="Times New Roman"/>
              <a:cs typeface="Times New Roman"/>
            </a:endParaRPr>
          </a:p>
          <a:p>
            <a:pPr algn="just" marL="355600" marR="12700">
              <a:lnSpc>
                <a:spcPts val="2880"/>
              </a:lnSpc>
              <a:spcBef>
                <a:spcPts val="335"/>
              </a:spcBef>
            </a:pPr>
            <a:r>
              <a:rPr dirty="0" sz="3000" spc="30">
                <a:latin typeface="Times New Roman"/>
                <a:cs typeface="Times New Roman"/>
              </a:rPr>
              <a:t>occur, </a:t>
            </a:r>
            <a:r>
              <a:rPr dirty="0" sz="3000" spc="10">
                <a:latin typeface="Times New Roman"/>
                <a:cs typeface="Times New Roman"/>
              </a:rPr>
              <a:t>provisions </a:t>
            </a:r>
            <a:r>
              <a:rPr dirty="0" sz="3000" spc="-50">
                <a:latin typeface="Times New Roman"/>
                <a:cs typeface="Times New Roman"/>
              </a:rPr>
              <a:t>is </a:t>
            </a:r>
            <a:r>
              <a:rPr dirty="0" sz="3000" spc="50">
                <a:latin typeface="Times New Roman"/>
                <a:cs typeface="Times New Roman"/>
              </a:rPr>
              <a:t>made </a:t>
            </a:r>
            <a:r>
              <a:rPr dirty="0" sz="3000" spc="-50">
                <a:latin typeface="Times New Roman"/>
                <a:cs typeface="Times New Roman"/>
              </a:rPr>
              <a:t>so </a:t>
            </a:r>
            <a:r>
              <a:rPr dirty="0" sz="3000">
                <a:latin typeface="Times New Roman"/>
                <a:cs typeface="Times New Roman"/>
              </a:rPr>
              <a:t>as </a:t>
            </a:r>
            <a:r>
              <a:rPr dirty="0" sz="3000" spc="10">
                <a:latin typeface="Times New Roman"/>
                <a:cs typeface="Times New Roman"/>
              </a:rPr>
              <a:t>to </a:t>
            </a:r>
            <a:r>
              <a:rPr dirty="0" sz="3000" spc="30">
                <a:latin typeface="Times New Roman"/>
                <a:cs typeface="Times New Roman"/>
              </a:rPr>
              <a:t>minimize </a:t>
            </a:r>
            <a:r>
              <a:rPr dirty="0" sz="3000" spc="60">
                <a:latin typeface="Times New Roman"/>
                <a:cs typeface="Times New Roman"/>
              </a:rPr>
              <a:t>the  </a:t>
            </a:r>
            <a:r>
              <a:rPr dirty="0" sz="3000" spc="-10">
                <a:latin typeface="Times New Roman"/>
                <a:cs typeface="Times New Roman"/>
              </a:rPr>
              <a:t>ice </a:t>
            </a:r>
            <a:r>
              <a:rPr dirty="0" sz="3000" spc="45">
                <a:latin typeface="Times New Roman"/>
                <a:cs typeface="Times New Roman"/>
              </a:rPr>
              <a:t>trouble </a:t>
            </a:r>
            <a:r>
              <a:rPr dirty="0" sz="3000" spc="65">
                <a:latin typeface="Times New Roman"/>
                <a:cs typeface="Times New Roman"/>
              </a:rPr>
              <a:t>in </a:t>
            </a:r>
            <a:r>
              <a:rPr dirty="0" sz="3000" spc="60">
                <a:latin typeface="Times New Roman"/>
                <a:cs typeface="Times New Roman"/>
              </a:rPr>
              <a:t>the </a:t>
            </a:r>
            <a:r>
              <a:rPr dirty="0" sz="3000">
                <a:latin typeface="Times New Roman"/>
                <a:cs typeface="Times New Roman"/>
              </a:rPr>
              <a:t>foreway. </a:t>
            </a:r>
            <a:r>
              <a:rPr b="1" dirty="0" sz="3000" spc="-170">
                <a:latin typeface="Times New Roman"/>
                <a:cs typeface="Times New Roman"/>
              </a:rPr>
              <a:t>The </a:t>
            </a:r>
            <a:r>
              <a:rPr b="1" dirty="0" sz="3000" spc="-114">
                <a:latin typeface="Times New Roman"/>
                <a:cs typeface="Times New Roman"/>
              </a:rPr>
              <a:t>trash </a:t>
            </a:r>
            <a:r>
              <a:rPr b="1" dirty="0" sz="3000" spc="-125">
                <a:latin typeface="Times New Roman"/>
                <a:cs typeface="Times New Roman"/>
              </a:rPr>
              <a:t>rack </a:t>
            </a:r>
            <a:r>
              <a:rPr b="1" dirty="0" sz="3000" spc="-100">
                <a:latin typeface="Times New Roman"/>
                <a:cs typeface="Times New Roman"/>
              </a:rPr>
              <a:t>must</a:t>
            </a:r>
            <a:r>
              <a:rPr b="1" dirty="0" sz="3000" spc="170">
                <a:latin typeface="Times New Roman"/>
                <a:cs typeface="Times New Roman"/>
              </a:rPr>
              <a:t> </a:t>
            </a:r>
            <a:r>
              <a:rPr b="1" dirty="0" sz="3000" spc="-114">
                <a:latin typeface="Times New Roman"/>
                <a:cs typeface="Times New Roman"/>
              </a:rPr>
              <a:t>be</a:t>
            </a:r>
            <a:endParaRPr sz="3000">
              <a:latin typeface="Times New Roman"/>
              <a:cs typeface="Times New Roman"/>
            </a:endParaRPr>
          </a:p>
          <a:p>
            <a:pPr algn="just" marL="355600" marR="5080">
              <a:lnSpc>
                <a:spcPct val="80400"/>
              </a:lnSpc>
              <a:spcBef>
                <a:spcPts val="10"/>
              </a:spcBef>
            </a:pPr>
            <a:r>
              <a:rPr b="1" dirty="0" sz="3000" spc="-70">
                <a:latin typeface="Times New Roman"/>
                <a:cs typeface="Times New Roman"/>
              </a:rPr>
              <a:t>electrically </a:t>
            </a:r>
            <a:r>
              <a:rPr b="1" dirty="0" sz="3000" spc="-100">
                <a:latin typeface="Times New Roman"/>
                <a:cs typeface="Times New Roman"/>
              </a:rPr>
              <a:t>heated, </a:t>
            </a:r>
            <a:r>
              <a:rPr b="1" dirty="0" sz="3000" spc="-60">
                <a:latin typeface="Times New Roman"/>
                <a:cs typeface="Times New Roman"/>
              </a:rPr>
              <a:t>so </a:t>
            </a:r>
            <a:r>
              <a:rPr b="1" dirty="0" sz="3000" spc="-100">
                <a:latin typeface="Times New Roman"/>
                <a:cs typeface="Times New Roman"/>
              </a:rPr>
              <a:t>as </a:t>
            </a:r>
            <a:r>
              <a:rPr b="1" dirty="0" sz="3000" spc="-90">
                <a:latin typeface="Times New Roman"/>
                <a:cs typeface="Times New Roman"/>
              </a:rPr>
              <a:t>to </a:t>
            </a:r>
            <a:r>
              <a:rPr b="1" dirty="0" sz="3000" spc="-95">
                <a:latin typeface="Times New Roman"/>
                <a:cs typeface="Times New Roman"/>
              </a:rPr>
              <a:t>prevent </a:t>
            </a:r>
            <a:r>
              <a:rPr b="1" dirty="0" sz="3000" spc="-30">
                <a:latin typeface="Times New Roman"/>
                <a:cs typeface="Times New Roman"/>
              </a:rPr>
              <a:t>clinging </a:t>
            </a:r>
            <a:r>
              <a:rPr b="1" dirty="0" sz="3000" spc="-65">
                <a:latin typeface="Times New Roman"/>
                <a:cs typeface="Times New Roman"/>
              </a:rPr>
              <a:t>of </a:t>
            </a:r>
            <a:r>
              <a:rPr b="1" dirty="0" sz="3000" spc="-25">
                <a:latin typeface="Times New Roman"/>
                <a:cs typeface="Times New Roman"/>
              </a:rPr>
              <a:t>ice  </a:t>
            </a:r>
            <a:r>
              <a:rPr b="1" dirty="0" sz="3000" spc="-35">
                <a:latin typeface="Times New Roman"/>
                <a:cs typeface="Times New Roman"/>
              </a:rPr>
              <a:t>with </a:t>
            </a:r>
            <a:r>
              <a:rPr b="1" dirty="0" sz="3000" spc="-105">
                <a:latin typeface="Times New Roman"/>
                <a:cs typeface="Times New Roman"/>
              </a:rPr>
              <a:t>them. </a:t>
            </a:r>
            <a:r>
              <a:rPr b="1" dirty="0" sz="3000" spc="-120">
                <a:latin typeface="Times New Roman"/>
                <a:cs typeface="Times New Roman"/>
              </a:rPr>
              <a:t>Sometimes, </a:t>
            </a:r>
            <a:r>
              <a:rPr b="1" dirty="0" sz="3000" spc="-70">
                <a:latin typeface="Times New Roman"/>
                <a:cs typeface="Times New Roman"/>
              </a:rPr>
              <a:t>an air-bubbler </a:t>
            </a:r>
            <a:r>
              <a:rPr b="1" dirty="0" sz="3000" spc="-100">
                <a:latin typeface="Times New Roman"/>
                <a:cs typeface="Times New Roman"/>
              </a:rPr>
              <a:t>system  </a:t>
            </a:r>
            <a:r>
              <a:rPr b="1" dirty="0" sz="3000" spc="-15">
                <a:latin typeface="Times New Roman"/>
                <a:cs typeface="Times New Roman"/>
              </a:rPr>
              <a:t>which </a:t>
            </a:r>
            <a:r>
              <a:rPr b="1" dirty="0" sz="3000" spc="-90">
                <a:latin typeface="Times New Roman"/>
                <a:cs typeface="Times New Roman"/>
              </a:rPr>
              <a:t>agitates </a:t>
            </a:r>
            <a:r>
              <a:rPr b="1" dirty="0" sz="3000" spc="-75">
                <a:latin typeface="Times New Roman"/>
                <a:cs typeface="Times New Roman"/>
              </a:rPr>
              <a:t>the </a:t>
            </a:r>
            <a:r>
              <a:rPr b="1" dirty="0" sz="3000" spc="-80">
                <a:latin typeface="Times New Roman"/>
                <a:cs typeface="Times New Roman"/>
              </a:rPr>
              <a:t>water </a:t>
            </a:r>
            <a:r>
              <a:rPr b="1" dirty="0" sz="3000" spc="-30">
                <a:latin typeface="Times New Roman"/>
                <a:cs typeface="Times New Roman"/>
              </a:rPr>
              <a:t>in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65">
                <a:latin typeface="Times New Roman"/>
                <a:cs typeface="Times New Roman"/>
              </a:rPr>
              <a:t>vicinity of </a:t>
            </a:r>
            <a:r>
              <a:rPr b="1" dirty="0" sz="3000" spc="-70">
                <a:latin typeface="Times New Roman"/>
                <a:cs typeface="Times New Roman"/>
              </a:rPr>
              <a:t>the  </a:t>
            </a:r>
            <a:r>
              <a:rPr b="1" dirty="0" sz="3000" spc="-110">
                <a:latin typeface="Times New Roman"/>
                <a:cs typeface="Times New Roman"/>
              </a:rPr>
              <a:t>trash </a:t>
            </a:r>
            <a:r>
              <a:rPr b="1" dirty="0" sz="3000" spc="-125">
                <a:latin typeface="Times New Roman"/>
                <a:cs typeface="Times New Roman"/>
              </a:rPr>
              <a:t>rack </a:t>
            </a:r>
            <a:r>
              <a:rPr b="1" dirty="0" sz="3000" spc="-90">
                <a:latin typeface="Times New Roman"/>
                <a:cs typeface="Times New Roman"/>
              </a:rPr>
              <a:t>and  brings</a:t>
            </a:r>
            <a:r>
              <a:rPr b="1" dirty="0" sz="3000" spc="570">
                <a:latin typeface="Times New Roman"/>
                <a:cs typeface="Times New Roman"/>
              </a:rPr>
              <a:t> </a:t>
            </a:r>
            <a:r>
              <a:rPr b="1" dirty="0" sz="3000" spc="-95">
                <a:latin typeface="Times New Roman"/>
                <a:cs typeface="Times New Roman"/>
              </a:rPr>
              <a:t>warmer </a:t>
            </a:r>
            <a:r>
              <a:rPr b="1" dirty="0" sz="3000" spc="-85">
                <a:latin typeface="Times New Roman"/>
                <a:cs typeface="Times New Roman"/>
              </a:rPr>
              <a:t>water to </a:t>
            </a:r>
            <a:r>
              <a:rPr b="1" dirty="0" sz="3000" spc="-70">
                <a:latin typeface="Times New Roman"/>
                <a:cs typeface="Times New Roman"/>
              </a:rPr>
              <a:t>the  </a:t>
            </a:r>
            <a:r>
              <a:rPr b="1" dirty="0" sz="3000" spc="-85">
                <a:latin typeface="Times New Roman"/>
                <a:cs typeface="Times New Roman"/>
              </a:rPr>
              <a:t>surface, </a:t>
            </a:r>
            <a:r>
              <a:rPr b="1" dirty="0" sz="3000" spc="-50">
                <a:latin typeface="Times New Roman"/>
                <a:cs typeface="Times New Roman"/>
              </a:rPr>
              <a:t>is </a:t>
            </a:r>
            <a:r>
              <a:rPr b="1" dirty="0" sz="3000" spc="-65">
                <a:latin typeface="Times New Roman"/>
                <a:cs typeface="Times New Roman"/>
              </a:rPr>
              <a:t>also</a:t>
            </a:r>
            <a:r>
              <a:rPr b="1" dirty="0" sz="3000" spc="-114">
                <a:latin typeface="Times New Roman"/>
                <a:cs typeface="Times New Roman"/>
              </a:rPr>
              <a:t> </a:t>
            </a:r>
            <a:r>
              <a:rPr b="1" dirty="0" sz="3000" spc="-65">
                <a:latin typeface="Times New Roman"/>
                <a:cs typeface="Times New Roman"/>
              </a:rPr>
              <a:t>used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object 2"/>
          <p:cNvSpPr/>
          <p:nvPr/>
        </p:nvSpPr>
        <p:spPr>
          <a:xfrm>
            <a:off x="2238755" y="318515"/>
            <a:ext cx="4611624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19" name="object 3"/>
          <p:cNvSpPr txBox="1">
            <a:spLocks noGrp="1"/>
          </p:cNvSpPr>
          <p:nvPr>
            <p:ph type="title"/>
          </p:nvPr>
        </p:nvSpPr>
        <p:spPr>
          <a:xfrm>
            <a:off x="1336732" y="425322"/>
            <a:ext cx="5169986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90"/>
              <a:t>Intake</a:t>
            </a:r>
            <a:r>
              <a:rPr dirty="0" sz="4400" spc="-185"/>
              <a:t> </a:t>
            </a:r>
            <a:r>
              <a:rPr dirty="0" sz="4400" spc="-170"/>
              <a:t>Structures</a:t>
            </a:r>
            <a:endParaRPr sz="4400"/>
          </a:p>
        </p:txBody>
      </p:sp>
      <p:sp>
        <p:nvSpPr>
          <p:cNvPr id="1048820" name="object 4"/>
          <p:cNvSpPr/>
          <p:nvPr/>
        </p:nvSpPr>
        <p:spPr>
          <a:xfrm>
            <a:off x="240791" y="1490472"/>
            <a:ext cx="8622792" cy="4675632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21" name="object 5"/>
          <p:cNvSpPr txBox="1"/>
          <p:nvPr/>
        </p:nvSpPr>
        <p:spPr>
          <a:xfrm>
            <a:off x="535940" y="1579829"/>
            <a:ext cx="8075930" cy="416750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algn="just" indent="-342900" marL="355600" marR="825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5600"/>
              </a:tabLst>
            </a:pPr>
            <a:r>
              <a:rPr dirty="0" sz="3200" spc="-80">
                <a:latin typeface="Times New Roman"/>
                <a:cs typeface="Times New Roman"/>
              </a:rPr>
              <a:t>Besides </a:t>
            </a:r>
            <a:r>
              <a:rPr dirty="0" sz="3200" spc="10">
                <a:latin typeface="Times New Roman"/>
                <a:cs typeface="Times New Roman"/>
              </a:rPr>
              <a:t>Trash racks, </a:t>
            </a:r>
            <a:r>
              <a:rPr dirty="0" sz="3200" spc="70">
                <a:latin typeface="Times New Roman"/>
                <a:cs typeface="Times New Roman"/>
              </a:rPr>
              <a:t>other </a:t>
            </a:r>
            <a:r>
              <a:rPr dirty="0" sz="3200" spc="-5">
                <a:latin typeface="Times New Roman"/>
                <a:cs typeface="Times New Roman"/>
              </a:rPr>
              <a:t>accessories </a:t>
            </a:r>
            <a:r>
              <a:rPr dirty="0" sz="3200" spc="-50">
                <a:latin typeface="Times New Roman"/>
                <a:cs typeface="Times New Roman"/>
              </a:rPr>
              <a:t>of </a:t>
            </a:r>
            <a:r>
              <a:rPr dirty="0" sz="3200" spc="120">
                <a:latin typeface="Times New Roman"/>
                <a:cs typeface="Times New Roman"/>
              </a:rPr>
              <a:t>an  </a:t>
            </a:r>
            <a:r>
              <a:rPr dirty="0" sz="3200" spc="40">
                <a:latin typeface="Times New Roman"/>
                <a:cs typeface="Times New Roman"/>
              </a:rPr>
              <a:t>intake </a:t>
            </a:r>
            <a:r>
              <a:rPr dirty="0" sz="3200" spc="80">
                <a:latin typeface="Times New Roman"/>
                <a:cs typeface="Times New Roman"/>
              </a:rPr>
              <a:t>structure</a:t>
            </a:r>
            <a:r>
              <a:rPr dirty="0" sz="3200" spc="-114">
                <a:latin typeface="Times New Roman"/>
                <a:cs typeface="Times New Roman"/>
              </a:rPr>
              <a:t> </a:t>
            </a:r>
            <a:r>
              <a:rPr dirty="0" sz="3200" spc="5">
                <a:latin typeface="Times New Roman"/>
                <a:cs typeface="Times New Roman"/>
              </a:rPr>
              <a:t>are: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210">
                <a:latin typeface="Times New Roman"/>
                <a:cs typeface="Times New Roman"/>
              </a:rPr>
              <a:t>Rakes </a:t>
            </a:r>
            <a:r>
              <a:rPr b="1" dirty="0" sz="3200" spc="-90">
                <a:latin typeface="Times New Roman"/>
                <a:cs typeface="Times New Roman"/>
              </a:rPr>
              <a:t>and trolley</a:t>
            </a:r>
            <a:r>
              <a:rPr b="1" dirty="0" sz="3200" spc="25">
                <a:latin typeface="Times New Roman"/>
                <a:cs typeface="Times New Roman"/>
              </a:rPr>
              <a:t> </a:t>
            </a:r>
            <a:r>
              <a:rPr b="1" dirty="0" sz="3200" spc="-100">
                <a:latin typeface="Times New Roman"/>
                <a:cs typeface="Times New Roman"/>
              </a:rPr>
              <a:t>arrangements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10">
                <a:latin typeface="Times New Roman"/>
                <a:cs typeface="Times New Roman"/>
              </a:rPr>
              <a:t>Ice </a:t>
            </a:r>
            <a:r>
              <a:rPr b="1" dirty="0" sz="3200" spc="-100">
                <a:latin typeface="Times New Roman"/>
                <a:cs typeface="Times New Roman"/>
              </a:rPr>
              <a:t>removal </a:t>
            </a:r>
            <a:r>
              <a:rPr b="1" dirty="0" sz="3200" spc="-90">
                <a:latin typeface="Times New Roman"/>
                <a:cs typeface="Times New Roman"/>
              </a:rPr>
              <a:t>equipments </a:t>
            </a:r>
            <a:r>
              <a:rPr b="1" dirty="0" sz="3200" spc="-45">
                <a:latin typeface="Times New Roman"/>
                <a:cs typeface="Times New Roman"/>
              </a:rPr>
              <a:t>such </a:t>
            </a:r>
            <a:r>
              <a:rPr b="1" dirty="0" sz="3200" spc="-105">
                <a:latin typeface="Times New Roman"/>
                <a:cs typeface="Times New Roman"/>
              </a:rPr>
              <a:t>as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70">
                <a:latin typeface="Times New Roman"/>
                <a:cs typeface="Times New Roman"/>
              </a:rPr>
              <a:t>floating  </a:t>
            </a:r>
            <a:r>
              <a:rPr b="1" dirty="0" sz="3200" spc="-120">
                <a:latin typeface="Times New Roman"/>
                <a:cs typeface="Times New Roman"/>
              </a:rPr>
              <a:t>boom, </a:t>
            </a:r>
            <a:r>
              <a:rPr b="1" dirty="0" sz="3200" spc="-70">
                <a:latin typeface="Times New Roman"/>
                <a:cs typeface="Times New Roman"/>
              </a:rPr>
              <a:t>electrical heating </a:t>
            </a:r>
            <a:r>
              <a:rPr b="1" dirty="0" sz="3200" spc="-60">
                <a:latin typeface="Times New Roman"/>
                <a:cs typeface="Times New Roman"/>
              </a:rPr>
              <a:t>device </a:t>
            </a:r>
            <a:r>
              <a:rPr b="1" dirty="0" sz="3200" spc="-105">
                <a:latin typeface="Times New Roman"/>
                <a:cs typeface="Times New Roman"/>
              </a:rPr>
              <a:t>for </a:t>
            </a:r>
            <a:r>
              <a:rPr b="1" dirty="0" sz="3200" spc="-114">
                <a:latin typeface="Times New Roman"/>
                <a:cs typeface="Times New Roman"/>
              </a:rPr>
              <a:t>trash </a:t>
            </a:r>
            <a:r>
              <a:rPr b="1" dirty="0" sz="3200" spc="-130">
                <a:latin typeface="Times New Roman"/>
                <a:cs typeface="Times New Roman"/>
              </a:rPr>
              <a:t>racks,  </a:t>
            </a:r>
            <a:r>
              <a:rPr b="1" dirty="0" sz="3200" spc="-85">
                <a:latin typeface="Times New Roman"/>
                <a:cs typeface="Times New Roman"/>
              </a:rPr>
              <a:t>etc.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35">
                <a:latin typeface="Times New Roman"/>
                <a:cs typeface="Times New Roman"/>
              </a:rPr>
              <a:t>Penstock </a:t>
            </a:r>
            <a:r>
              <a:rPr b="1" dirty="0" sz="3200" spc="-45">
                <a:latin typeface="Times New Roman"/>
                <a:cs typeface="Times New Roman"/>
              </a:rPr>
              <a:t>closing </a:t>
            </a:r>
            <a:r>
              <a:rPr b="1" dirty="0" sz="3200" spc="-90">
                <a:latin typeface="Times New Roman"/>
                <a:cs typeface="Times New Roman"/>
              </a:rPr>
              <a:t>gates</a:t>
            </a:r>
            <a:r>
              <a:rPr b="1" dirty="0" sz="3200" spc="620">
                <a:latin typeface="Times New Roman"/>
                <a:cs typeface="Times New Roman"/>
              </a:rPr>
              <a:t> </a:t>
            </a:r>
            <a:r>
              <a:rPr b="1" dirty="0" sz="3200" spc="-45">
                <a:latin typeface="Times New Roman"/>
                <a:cs typeface="Times New Roman"/>
              </a:rPr>
              <a:t>with </a:t>
            </a:r>
            <a:r>
              <a:rPr b="1" dirty="0" sz="3200" spc="-90">
                <a:latin typeface="Times New Roman"/>
                <a:cs typeface="Times New Roman"/>
              </a:rPr>
              <a:t>their</a:t>
            </a:r>
            <a:r>
              <a:rPr b="1" dirty="0" sz="3200" spc="620">
                <a:latin typeface="Times New Roman"/>
                <a:cs typeface="Times New Roman"/>
              </a:rPr>
              <a:t> </a:t>
            </a:r>
            <a:r>
              <a:rPr b="1" dirty="0" sz="3200" spc="-65">
                <a:latin typeface="Times New Roman"/>
                <a:cs typeface="Times New Roman"/>
              </a:rPr>
              <a:t>hoisting  </a:t>
            </a:r>
            <a:r>
              <a:rPr b="1" dirty="0" sz="3200" spc="-85">
                <a:latin typeface="Times New Roman"/>
                <a:cs typeface="Times New Roman"/>
              </a:rPr>
              <a:t>mechanisms.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object 2"/>
          <p:cNvSpPr/>
          <p:nvPr/>
        </p:nvSpPr>
        <p:spPr>
          <a:xfrm>
            <a:off x="2037588" y="283463"/>
            <a:ext cx="5015484" cy="138684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23" name="object 3"/>
          <p:cNvSpPr txBox="1">
            <a:spLocks noGrp="1"/>
          </p:cNvSpPr>
          <p:nvPr>
            <p:ph type="title"/>
          </p:nvPr>
        </p:nvSpPr>
        <p:spPr>
          <a:xfrm>
            <a:off x="1359778" y="399415"/>
            <a:ext cx="5317247" cy="7366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10"/>
              <a:t>Intake</a:t>
            </a:r>
            <a:r>
              <a:rPr dirty="0" sz="4800" spc="-185"/>
              <a:t> </a:t>
            </a:r>
            <a:r>
              <a:rPr dirty="0" sz="4800" spc="-190"/>
              <a:t>Structures</a:t>
            </a:r>
            <a:endParaRPr sz="4800"/>
          </a:p>
        </p:txBody>
      </p:sp>
      <p:grpSp>
        <p:nvGrpSpPr>
          <p:cNvPr id="134" name="object 4"/>
          <p:cNvGrpSpPr/>
          <p:nvPr/>
        </p:nvGrpSpPr>
        <p:grpSpPr>
          <a:xfrm>
            <a:off x="67057" y="1524000"/>
            <a:ext cx="8772525" cy="5267325"/>
            <a:chOff x="67057" y="1524000"/>
            <a:chExt cx="8772525" cy="5267325"/>
          </a:xfrm>
        </p:grpSpPr>
        <p:sp>
          <p:nvSpPr>
            <p:cNvPr id="1048824" name="object 5"/>
            <p:cNvSpPr/>
            <p:nvPr/>
          </p:nvSpPr>
          <p:spPr>
            <a:xfrm>
              <a:off x="67057" y="1731262"/>
              <a:ext cx="8564880" cy="50596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25" name="object 6"/>
            <p:cNvSpPr/>
            <p:nvPr/>
          </p:nvSpPr>
          <p:spPr>
            <a:xfrm>
              <a:off x="381000" y="1524000"/>
              <a:ext cx="8458200" cy="49530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object 2"/>
          <p:cNvSpPr/>
          <p:nvPr/>
        </p:nvSpPr>
        <p:spPr>
          <a:xfrm>
            <a:off x="2238755" y="327659"/>
            <a:ext cx="4611624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27" name="object 3"/>
          <p:cNvSpPr txBox="1">
            <a:spLocks noGrp="1"/>
          </p:cNvSpPr>
          <p:nvPr>
            <p:ph type="title"/>
          </p:nvPr>
        </p:nvSpPr>
        <p:spPr>
          <a:xfrm>
            <a:off x="1112232" y="434466"/>
            <a:ext cx="5394486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90"/>
              <a:t>Intake</a:t>
            </a:r>
            <a:r>
              <a:rPr dirty="0" sz="4400" spc="-185"/>
              <a:t> </a:t>
            </a:r>
            <a:r>
              <a:rPr dirty="0" sz="4400" spc="-170"/>
              <a:t>Structures</a:t>
            </a:r>
            <a:endParaRPr sz="4400"/>
          </a:p>
        </p:txBody>
      </p:sp>
      <p:grpSp>
        <p:nvGrpSpPr>
          <p:cNvPr id="136" name="object 4"/>
          <p:cNvGrpSpPr/>
          <p:nvPr/>
        </p:nvGrpSpPr>
        <p:grpSpPr>
          <a:xfrm>
            <a:off x="309372" y="1295400"/>
            <a:ext cx="8301355" cy="5329555"/>
            <a:chOff x="309372" y="1295400"/>
            <a:chExt cx="8301355" cy="5329555"/>
          </a:xfrm>
        </p:grpSpPr>
        <p:sp>
          <p:nvSpPr>
            <p:cNvPr id="1048828" name="object 5"/>
            <p:cNvSpPr/>
            <p:nvPr/>
          </p:nvSpPr>
          <p:spPr>
            <a:xfrm>
              <a:off x="309372" y="1412747"/>
              <a:ext cx="8183880" cy="52120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29" name="object 6"/>
            <p:cNvSpPr/>
            <p:nvPr/>
          </p:nvSpPr>
          <p:spPr>
            <a:xfrm>
              <a:off x="533400" y="1295400"/>
              <a:ext cx="8077200" cy="51054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object 2"/>
          <p:cNvSpPr/>
          <p:nvPr/>
        </p:nvSpPr>
        <p:spPr>
          <a:xfrm>
            <a:off x="679704" y="88392"/>
            <a:ext cx="7731252" cy="178307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31" name="object 3"/>
          <p:cNvSpPr txBox="1">
            <a:spLocks noGrp="1"/>
          </p:cNvSpPr>
          <p:nvPr>
            <p:ph type="title"/>
          </p:nvPr>
        </p:nvSpPr>
        <p:spPr>
          <a:xfrm>
            <a:off x="346503" y="158623"/>
            <a:ext cx="7901028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905635" marL="2072639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0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30"/>
              <a:t>Scheme</a:t>
            </a:r>
          </a:p>
        </p:txBody>
      </p:sp>
      <p:sp>
        <p:nvSpPr>
          <p:cNvPr id="1048832" name="object 4"/>
          <p:cNvSpPr/>
          <p:nvPr/>
        </p:nvSpPr>
        <p:spPr>
          <a:xfrm>
            <a:off x="269747" y="1661160"/>
            <a:ext cx="8532876" cy="4924044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33" name="object 5"/>
          <p:cNvSpPr txBox="1"/>
          <p:nvPr/>
        </p:nvSpPr>
        <p:spPr>
          <a:xfrm>
            <a:off x="535940" y="1646362"/>
            <a:ext cx="8074659" cy="4872355"/>
          </a:xfrm>
          <a:prstGeom prst="rect"/>
        </p:spPr>
        <p:txBody>
          <a:bodyPr bIns="0" lIns="0" rIns="0" rtlCol="0" tIns="106045" vert="horz" wrap="square">
            <a:spAutoFit/>
          </a:bodyPr>
          <a:p>
            <a:pPr algn="just" indent="-342900" marL="355600">
              <a:lnSpc>
                <a:spcPct val="100000"/>
              </a:lnSpc>
              <a:spcBef>
                <a:spcPts val="83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800" spc="-114">
                <a:latin typeface="Times New Roman"/>
                <a:cs typeface="Times New Roman"/>
              </a:rPr>
              <a:t>Penstock</a:t>
            </a:r>
            <a:endParaRPr sz="28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400" spc="-100">
                <a:latin typeface="Times New Roman"/>
                <a:cs typeface="Times New Roman"/>
              </a:rPr>
              <a:t>Penstocks </a:t>
            </a:r>
            <a:r>
              <a:rPr b="1" dirty="0" sz="2400" spc="-80">
                <a:latin typeface="Times New Roman"/>
                <a:cs typeface="Times New Roman"/>
              </a:rPr>
              <a:t>are </a:t>
            </a:r>
            <a:r>
              <a:rPr b="1" dirty="0" sz="2400" spc="-55">
                <a:latin typeface="Times New Roman"/>
                <a:cs typeface="Times New Roman"/>
              </a:rPr>
              <a:t>the </a:t>
            </a:r>
            <a:r>
              <a:rPr b="1" dirty="0" sz="2400" spc="-30">
                <a:latin typeface="Times New Roman"/>
                <a:cs typeface="Times New Roman"/>
              </a:rPr>
              <a:t>huge </a:t>
            </a:r>
            <a:r>
              <a:rPr b="1" dirty="0" sz="2400" spc="-85">
                <a:latin typeface="Times New Roman"/>
                <a:cs typeface="Times New Roman"/>
              </a:rPr>
              <a:t>diameter </a:t>
            </a:r>
            <a:r>
              <a:rPr b="1" dirty="0" sz="2400" spc="-60">
                <a:latin typeface="Times New Roman"/>
                <a:cs typeface="Times New Roman"/>
              </a:rPr>
              <a:t>pipes </a:t>
            </a:r>
            <a:r>
              <a:rPr b="1" dirty="0" sz="2400" spc="-15">
                <a:latin typeface="Times New Roman"/>
                <a:cs typeface="Times New Roman"/>
              </a:rPr>
              <a:t>which </a:t>
            </a:r>
            <a:r>
              <a:rPr b="1" dirty="0" sz="2400" spc="-90">
                <a:latin typeface="Times New Roman"/>
                <a:cs typeface="Times New Roman"/>
              </a:rPr>
              <a:t>carry </a:t>
            </a:r>
            <a:r>
              <a:rPr b="1" dirty="0" sz="2400" spc="-70">
                <a:latin typeface="Times New Roman"/>
                <a:cs typeface="Times New Roman"/>
              </a:rPr>
              <a:t>water  </a:t>
            </a:r>
            <a:r>
              <a:rPr b="1" dirty="0" sz="2400" spc="-65">
                <a:latin typeface="Times New Roman"/>
                <a:cs typeface="Times New Roman"/>
              </a:rPr>
              <a:t>under</a:t>
            </a:r>
            <a:r>
              <a:rPr b="1" dirty="0" sz="2400" spc="470">
                <a:latin typeface="Times New Roman"/>
                <a:cs typeface="Times New Roman"/>
              </a:rPr>
              <a:t> </a:t>
            </a:r>
            <a:r>
              <a:rPr b="1" dirty="0" sz="2400" spc="-75">
                <a:latin typeface="Times New Roman"/>
                <a:cs typeface="Times New Roman"/>
              </a:rPr>
              <a:t>pressure </a:t>
            </a:r>
            <a:r>
              <a:rPr b="1" dirty="0" sz="2400" spc="-80">
                <a:latin typeface="Times New Roman"/>
                <a:cs typeface="Times New Roman"/>
              </a:rPr>
              <a:t>from </a:t>
            </a:r>
            <a:r>
              <a:rPr b="1" dirty="0" sz="2400" spc="-55">
                <a:latin typeface="Times New Roman"/>
                <a:cs typeface="Times New Roman"/>
              </a:rPr>
              <a:t>the </a:t>
            </a:r>
            <a:r>
              <a:rPr b="1" dirty="0" sz="2400" spc="-75">
                <a:latin typeface="Times New Roman"/>
                <a:cs typeface="Times New Roman"/>
              </a:rPr>
              <a:t>reservoir to </a:t>
            </a:r>
            <a:r>
              <a:rPr b="1" dirty="0" sz="2400" spc="-55">
                <a:latin typeface="Times New Roman"/>
                <a:cs typeface="Times New Roman"/>
              </a:rPr>
              <a:t>the </a:t>
            </a:r>
            <a:r>
              <a:rPr b="1" dirty="0" sz="2400" spc="-80">
                <a:latin typeface="Times New Roman"/>
                <a:cs typeface="Times New Roman"/>
              </a:rPr>
              <a:t>turbine. </a:t>
            </a:r>
            <a:r>
              <a:rPr b="1" dirty="0" sz="2400" spc="-145">
                <a:latin typeface="Times New Roman"/>
                <a:cs typeface="Times New Roman"/>
              </a:rPr>
              <a:t>The  </a:t>
            </a:r>
            <a:r>
              <a:rPr b="1" dirty="0" sz="2400" spc="-75">
                <a:latin typeface="Times New Roman"/>
                <a:cs typeface="Times New Roman"/>
              </a:rPr>
              <a:t>structural </a:t>
            </a:r>
            <a:r>
              <a:rPr b="1" dirty="0" sz="2400" spc="-50">
                <a:latin typeface="Times New Roman"/>
                <a:cs typeface="Times New Roman"/>
              </a:rPr>
              <a:t>design </a:t>
            </a:r>
            <a:r>
              <a:rPr b="1" dirty="0" sz="2400" spc="-60">
                <a:latin typeface="Times New Roman"/>
                <a:cs typeface="Times New Roman"/>
              </a:rPr>
              <a:t>of </a:t>
            </a:r>
            <a:r>
              <a:rPr b="1" dirty="0" sz="2400" spc="-75">
                <a:latin typeface="Times New Roman"/>
                <a:cs typeface="Times New Roman"/>
              </a:rPr>
              <a:t>a </a:t>
            </a:r>
            <a:r>
              <a:rPr b="1" dirty="0" sz="2400" spc="-70">
                <a:latin typeface="Times New Roman"/>
                <a:cs typeface="Times New Roman"/>
              </a:rPr>
              <a:t>penstock </a:t>
            </a:r>
            <a:r>
              <a:rPr b="1" dirty="0" sz="2400" spc="-45">
                <a:latin typeface="Times New Roman"/>
                <a:cs typeface="Times New Roman"/>
              </a:rPr>
              <a:t>is </a:t>
            </a:r>
            <a:r>
              <a:rPr b="1" dirty="0" sz="2400" spc="-60">
                <a:latin typeface="Times New Roman"/>
                <a:cs typeface="Times New Roman"/>
              </a:rPr>
              <a:t>essentially </a:t>
            </a:r>
            <a:r>
              <a:rPr b="1" dirty="0" sz="2400" spc="-75">
                <a:latin typeface="Times New Roman"/>
                <a:cs typeface="Times New Roman"/>
              </a:rPr>
              <a:t>similar to </a:t>
            </a:r>
            <a:r>
              <a:rPr b="1" dirty="0" sz="2400" spc="-90">
                <a:latin typeface="Times New Roman"/>
                <a:cs typeface="Times New Roman"/>
              </a:rPr>
              <a:t>that </a:t>
            </a:r>
            <a:r>
              <a:rPr b="1" dirty="0" sz="2400" spc="-65">
                <a:latin typeface="Times New Roman"/>
                <a:cs typeface="Times New Roman"/>
              </a:rPr>
              <a:t>of  </a:t>
            </a:r>
            <a:r>
              <a:rPr b="1" dirty="0" sz="2400" spc="-70">
                <a:latin typeface="Times New Roman"/>
                <a:cs typeface="Times New Roman"/>
              </a:rPr>
              <a:t>any other pipe</a:t>
            </a:r>
            <a:r>
              <a:rPr dirty="0" sz="2400" spc="-70">
                <a:latin typeface="Times New Roman"/>
                <a:cs typeface="Times New Roman"/>
              </a:rPr>
              <a:t>, </a:t>
            </a:r>
            <a:r>
              <a:rPr dirty="0" sz="2400" spc="55">
                <a:latin typeface="Times New Roman"/>
                <a:cs typeface="Times New Roman"/>
              </a:rPr>
              <a:t>but </a:t>
            </a:r>
            <a:r>
              <a:rPr dirty="0" sz="2400" spc="10">
                <a:latin typeface="Times New Roman"/>
                <a:cs typeface="Times New Roman"/>
              </a:rPr>
              <a:t>because </a:t>
            </a:r>
            <a:r>
              <a:rPr dirty="0" sz="2400" spc="-40">
                <a:latin typeface="Times New Roman"/>
                <a:cs typeface="Times New Roman"/>
              </a:rPr>
              <a:t>of </a:t>
            </a:r>
            <a:r>
              <a:rPr dirty="0" sz="2400" spc="45">
                <a:latin typeface="Times New Roman"/>
                <a:cs typeface="Times New Roman"/>
              </a:rPr>
              <a:t>the </a:t>
            </a:r>
            <a:r>
              <a:rPr dirty="0" sz="2400" spc="-20">
                <a:latin typeface="Times New Roman"/>
                <a:cs typeface="Times New Roman"/>
              </a:rPr>
              <a:t>possibility </a:t>
            </a:r>
            <a:r>
              <a:rPr dirty="0" sz="2400" spc="-40">
                <a:latin typeface="Times New Roman"/>
                <a:cs typeface="Times New Roman"/>
              </a:rPr>
              <a:t>of </a:t>
            </a:r>
            <a:r>
              <a:rPr dirty="0" sz="2400" spc="45">
                <a:latin typeface="Times New Roman"/>
                <a:cs typeface="Times New Roman"/>
              </a:rPr>
              <a:t>sudden </a:t>
            </a:r>
            <a:r>
              <a:rPr dirty="0" sz="2400" spc="15">
                <a:latin typeface="Times New Roman"/>
                <a:cs typeface="Times New Roman"/>
              </a:rPr>
              <a:t>load  changes, </a:t>
            </a:r>
            <a:r>
              <a:rPr dirty="0" sz="2400" spc="10">
                <a:latin typeface="Times New Roman"/>
                <a:cs typeface="Times New Roman"/>
              </a:rPr>
              <a:t>design </a:t>
            </a:r>
            <a:r>
              <a:rPr dirty="0" sz="2400" spc="25">
                <a:latin typeface="Times New Roman"/>
                <a:cs typeface="Times New Roman"/>
              </a:rPr>
              <a:t>against </a:t>
            </a:r>
            <a:r>
              <a:rPr dirty="0" sz="2400" spc="55">
                <a:latin typeface="Times New Roman"/>
                <a:cs typeface="Times New Roman"/>
              </a:rPr>
              <a:t>water </a:t>
            </a:r>
            <a:r>
              <a:rPr dirty="0" sz="2400" spc="65">
                <a:latin typeface="Times New Roman"/>
                <a:cs typeface="Times New Roman"/>
              </a:rPr>
              <a:t>hammer </a:t>
            </a:r>
            <a:r>
              <a:rPr dirty="0" sz="2400" spc="-40">
                <a:latin typeface="Times New Roman"/>
                <a:cs typeface="Times New Roman"/>
              </a:rPr>
              <a:t>is</a:t>
            </a:r>
            <a:r>
              <a:rPr dirty="0" sz="2400" spc="520">
                <a:latin typeface="Times New Roman"/>
                <a:cs typeface="Times New Roman"/>
              </a:rPr>
              <a:t> </a:t>
            </a:r>
            <a:r>
              <a:rPr dirty="0" sz="2400" spc="-10">
                <a:latin typeface="Times New Roman"/>
                <a:cs typeface="Times New Roman"/>
              </a:rPr>
              <a:t>essential. </a:t>
            </a:r>
            <a:r>
              <a:rPr dirty="0" sz="2400">
                <a:latin typeface="Times New Roman"/>
                <a:cs typeface="Times New Roman"/>
              </a:rPr>
              <a:t>Short  </a:t>
            </a:r>
            <a:r>
              <a:rPr dirty="0" sz="2400" spc="40">
                <a:latin typeface="Times New Roman"/>
                <a:cs typeface="Times New Roman"/>
              </a:rPr>
              <a:t>length </a:t>
            </a:r>
            <a:r>
              <a:rPr dirty="0" sz="2400" spc="5">
                <a:latin typeface="Times New Roman"/>
                <a:cs typeface="Times New Roman"/>
              </a:rPr>
              <a:t>penstocks </a:t>
            </a:r>
            <a:r>
              <a:rPr dirty="0" sz="2400" spc="65">
                <a:latin typeface="Times New Roman"/>
                <a:cs typeface="Times New Roman"/>
              </a:rPr>
              <a:t>are </a:t>
            </a:r>
            <a:r>
              <a:rPr dirty="0" sz="2400" spc="20">
                <a:latin typeface="Times New Roman"/>
                <a:cs typeface="Times New Roman"/>
              </a:rPr>
              <a:t>generally </a:t>
            </a:r>
            <a:r>
              <a:rPr dirty="0" sz="2400" spc="15">
                <a:latin typeface="Times New Roman"/>
                <a:cs typeface="Times New Roman"/>
              </a:rPr>
              <a:t>designed </a:t>
            </a:r>
            <a:r>
              <a:rPr dirty="0" sz="2400">
                <a:latin typeface="Times New Roman"/>
                <a:cs typeface="Times New Roman"/>
              </a:rPr>
              <a:t>to </a:t>
            </a:r>
            <a:r>
              <a:rPr dirty="0" sz="2400" spc="15">
                <a:latin typeface="Times New Roman"/>
                <a:cs typeface="Times New Roman"/>
              </a:rPr>
              <a:t>take </a:t>
            </a:r>
            <a:r>
              <a:rPr dirty="0" sz="2400" spc="55">
                <a:latin typeface="Times New Roman"/>
                <a:cs typeface="Times New Roman"/>
              </a:rPr>
              <a:t>extra  </a:t>
            </a:r>
            <a:r>
              <a:rPr dirty="0" sz="2400" spc="40">
                <a:latin typeface="Times New Roman"/>
                <a:cs typeface="Times New Roman"/>
              </a:rPr>
              <a:t>pressure </a:t>
            </a:r>
            <a:r>
              <a:rPr dirty="0" sz="2400" spc="-30">
                <a:latin typeface="Times New Roman"/>
                <a:cs typeface="Times New Roman"/>
              </a:rPr>
              <a:t>by </a:t>
            </a:r>
            <a:r>
              <a:rPr dirty="0" sz="2400" spc="25">
                <a:latin typeface="Times New Roman"/>
                <a:cs typeface="Times New Roman"/>
              </a:rPr>
              <a:t>providing </a:t>
            </a:r>
            <a:r>
              <a:rPr dirty="0" sz="2400" spc="30">
                <a:latin typeface="Times New Roman"/>
                <a:cs typeface="Times New Roman"/>
              </a:rPr>
              <a:t>heavier </a:t>
            </a:r>
            <a:r>
              <a:rPr dirty="0" sz="2400" spc="20">
                <a:latin typeface="Times New Roman"/>
                <a:cs typeface="Times New Roman"/>
              </a:rPr>
              <a:t>pipe </a:t>
            </a:r>
            <a:r>
              <a:rPr dirty="0" sz="2400" spc="-5">
                <a:latin typeface="Times New Roman"/>
                <a:cs typeface="Times New Roman"/>
              </a:rPr>
              <a:t>wall. </a:t>
            </a:r>
            <a:r>
              <a:rPr dirty="0" sz="2400" spc="5">
                <a:latin typeface="Times New Roman"/>
                <a:cs typeface="Times New Roman"/>
              </a:rPr>
              <a:t>Slow-closing </a:t>
            </a:r>
            <a:r>
              <a:rPr dirty="0" sz="2400" spc="-15">
                <a:latin typeface="Times New Roman"/>
                <a:cs typeface="Times New Roman"/>
              </a:rPr>
              <a:t>valve </a:t>
            </a:r>
            <a:r>
              <a:rPr dirty="0" sz="2400" spc="570">
                <a:latin typeface="Times New Roman"/>
                <a:cs typeface="Times New Roman"/>
              </a:rPr>
              <a:t> </a:t>
            </a:r>
            <a:r>
              <a:rPr dirty="0" sz="2400" spc="65">
                <a:latin typeface="Times New Roman"/>
                <a:cs typeface="Times New Roman"/>
              </a:rPr>
              <a:t>are </a:t>
            </a:r>
            <a:r>
              <a:rPr dirty="0" sz="2400" spc="60">
                <a:latin typeface="Times New Roman"/>
                <a:cs typeface="Times New Roman"/>
              </a:rPr>
              <a:t>then </a:t>
            </a:r>
            <a:r>
              <a:rPr dirty="0" sz="2400" spc="10">
                <a:latin typeface="Times New Roman"/>
                <a:cs typeface="Times New Roman"/>
              </a:rPr>
              <a:t>provided, </a:t>
            </a:r>
            <a:r>
              <a:rPr dirty="0" sz="2400" spc="-45">
                <a:latin typeface="Times New Roman"/>
                <a:cs typeface="Times New Roman"/>
              </a:rPr>
              <a:t>so </a:t>
            </a:r>
            <a:r>
              <a:rPr dirty="0" sz="2400">
                <a:latin typeface="Times New Roman"/>
                <a:cs typeface="Times New Roman"/>
              </a:rPr>
              <a:t>as to </a:t>
            </a:r>
            <a:r>
              <a:rPr dirty="0" sz="2400" spc="50">
                <a:latin typeface="Times New Roman"/>
                <a:cs typeface="Times New Roman"/>
              </a:rPr>
              <a:t>reduce </a:t>
            </a:r>
            <a:r>
              <a:rPr dirty="0" sz="2400" spc="10">
                <a:latin typeface="Times New Roman"/>
                <a:cs typeface="Times New Roman"/>
              </a:rPr>
              <a:t>these </a:t>
            </a:r>
            <a:r>
              <a:rPr dirty="0" sz="2400" spc="50">
                <a:latin typeface="Times New Roman"/>
                <a:cs typeface="Times New Roman"/>
              </a:rPr>
              <a:t>extra </a:t>
            </a:r>
            <a:r>
              <a:rPr dirty="0" sz="2400" spc="15">
                <a:latin typeface="Times New Roman"/>
                <a:cs typeface="Times New Roman"/>
              </a:rPr>
              <a:t>pressures.  </a:t>
            </a:r>
            <a:r>
              <a:rPr dirty="0" sz="2400">
                <a:latin typeface="Times New Roman"/>
                <a:cs typeface="Times New Roman"/>
              </a:rPr>
              <a:t>However </a:t>
            </a:r>
            <a:r>
              <a:rPr dirty="0" sz="2400" spc="50">
                <a:latin typeface="Times New Roman"/>
                <a:cs typeface="Times New Roman"/>
              </a:rPr>
              <a:t>in </a:t>
            </a:r>
            <a:r>
              <a:rPr dirty="0" sz="2400" spc="15">
                <a:latin typeface="Times New Roman"/>
                <a:cs typeface="Times New Roman"/>
              </a:rPr>
              <a:t>long </a:t>
            </a:r>
            <a:r>
              <a:rPr dirty="0" sz="2400" spc="10">
                <a:latin typeface="Times New Roman"/>
                <a:cs typeface="Times New Roman"/>
              </a:rPr>
              <a:t>penstock </a:t>
            </a:r>
            <a:r>
              <a:rPr dirty="0" sz="2400" spc="55">
                <a:latin typeface="Times New Roman"/>
                <a:cs typeface="Times New Roman"/>
              </a:rPr>
              <a:t>a </a:t>
            </a:r>
            <a:r>
              <a:rPr dirty="0" sz="2400" spc="35">
                <a:latin typeface="Times New Roman"/>
                <a:cs typeface="Times New Roman"/>
              </a:rPr>
              <a:t>surge </a:t>
            </a:r>
            <a:r>
              <a:rPr dirty="0" sz="2400" spc="50">
                <a:latin typeface="Times New Roman"/>
                <a:cs typeface="Times New Roman"/>
              </a:rPr>
              <a:t>tank </a:t>
            </a:r>
            <a:r>
              <a:rPr dirty="0" sz="2400" spc="-40">
                <a:latin typeface="Times New Roman"/>
                <a:cs typeface="Times New Roman"/>
              </a:rPr>
              <a:t>is </a:t>
            </a:r>
            <a:r>
              <a:rPr dirty="0" sz="2400" spc="25">
                <a:latin typeface="Times New Roman"/>
                <a:cs typeface="Times New Roman"/>
              </a:rPr>
              <a:t>provided </a:t>
            </a:r>
            <a:r>
              <a:rPr dirty="0" sz="2400" spc="-45">
                <a:latin typeface="Times New Roman"/>
                <a:cs typeface="Times New Roman"/>
              </a:rPr>
              <a:t>so </a:t>
            </a:r>
            <a:r>
              <a:rPr dirty="0" sz="2400">
                <a:latin typeface="Times New Roman"/>
                <a:cs typeface="Times New Roman"/>
              </a:rPr>
              <a:t>as </a:t>
            </a:r>
            <a:r>
              <a:rPr dirty="0" sz="2400" spc="-5">
                <a:latin typeface="Times New Roman"/>
                <a:cs typeface="Times New Roman"/>
              </a:rPr>
              <a:t>to  </a:t>
            </a:r>
            <a:r>
              <a:rPr dirty="0" sz="2400" spc="30">
                <a:latin typeface="Times New Roman"/>
                <a:cs typeface="Times New Roman"/>
              </a:rPr>
              <a:t>absorb </a:t>
            </a:r>
            <a:r>
              <a:rPr dirty="0" sz="2400" spc="55">
                <a:latin typeface="Times New Roman"/>
                <a:cs typeface="Times New Roman"/>
              </a:rPr>
              <a:t>water </a:t>
            </a:r>
            <a:r>
              <a:rPr dirty="0" sz="2400" spc="50">
                <a:latin typeface="Times New Roman"/>
                <a:cs typeface="Times New Roman"/>
              </a:rPr>
              <a:t>high </a:t>
            </a:r>
            <a:r>
              <a:rPr dirty="0" sz="2400" spc="30">
                <a:latin typeface="Times New Roman"/>
                <a:cs typeface="Times New Roman"/>
              </a:rPr>
              <a:t>pressures </a:t>
            </a:r>
            <a:r>
              <a:rPr dirty="0" sz="2400" spc="75">
                <a:latin typeface="Times New Roman"/>
                <a:cs typeface="Times New Roman"/>
              </a:rPr>
              <a:t>and </a:t>
            </a:r>
            <a:r>
              <a:rPr dirty="0" sz="2400">
                <a:latin typeface="Times New Roman"/>
                <a:cs typeface="Times New Roman"/>
              </a:rPr>
              <a:t>to </a:t>
            </a:r>
            <a:r>
              <a:rPr dirty="0" sz="2400" spc="15">
                <a:latin typeface="Times New Roman"/>
                <a:cs typeface="Times New Roman"/>
              </a:rPr>
              <a:t>provide </a:t>
            </a:r>
            <a:r>
              <a:rPr dirty="0" sz="2400" spc="55">
                <a:latin typeface="Times New Roman"/>
                <a:cs typeface="Times New Roman"/>
              </a:rPr>
              <a:t>water </a:t>
            </a:r>
            <a:r>
              <a:rPr dirty="0" sz="2400">
                <a:latin typeface="Times New Roman"/>
                <a:cs typeface="Times New Roman"/>
              </a:rPr>
              <a:t>to </a:t>
            </a:r>
            <a:r>
              <a:rPr dirty="0" sz="2400" spc="15">
                <a:latin typeface="Times New Roman"/>
                <a:cs typeface="Times New Roman"/>
              </a:rPr>
              <a:t>meet  </a:t>
            </a:r>
            <a:r>
              <a:rPr dirty="0" sz="2400" spc="45">
                <a:latin typeface="Times New Roman"/>
                <a:cs typeface="Times New Roman"/>
              </a:rPr>
              <a:t>sudden </a:t>
            </a:r>
            <a:r>
              <a:rPr dirty="0" sz="2400" spc="15">
                <a:latin typeface="Times New Roman"/>
                <a:cs typeface="Times New Roman"/>
              </a:rPr>
              <a:t>load</a:t>
            </a:r>
            <a:r>
              <a:rPr dirty="0" sz="2400" spc="-75">
                <a:latin typeface="Times New Roman"/>
                <a:cs typeface="Times New Roman"/>
              </a:rPr>
              <a:t> </a:t>
            </a:r>
            <a:r>
              <a:rPr dirty="0" sz="2400" spc="5">
                <a:latin typeface="Times New Roman"/>
                <a:cs typeface="Times New Roman"/>
              </a:rPr>
              <a:t>increases.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object 2"/>
          <p:cNvSpPr/>
          <p:nvPr/>
        </p:nvSpPr>
        <p:spPr>
          <a:xfrm>
            <a:off x="3176016" y="318515"/>
            <a:ext cx="2737104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35" name="object 3"/>
          <p:cNvSpPr txBox="1">
            <a:spLocks noGrp="1"/>
          </p:cNvSpPr>
          <p:nvPr>
            <p:ph type="title"/>
          </p:nvPr>
        </p:nvSpPr>
        <p:spPr>
          <a:xfrm>
            <a:off x="1784107" y="425322"/>
            <a:ext cx="3786367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80"/>
              <a:t>Penstock</a:t>
            </a:r>
            <a:endParaRPr sz="4400"/>
          </a:p>
        </p:txBody>
      </p:sp>
      <p:sp>
        <p:nvSpPr>
          <p:cNvPr id="1048836" name="object 4"/>
          <p:cNvSpPr/>
          <p:nvPr/>
        </p:nvSpPr>
        <p:spPr>
          <a:xfrm>
            <a:off x="240791" y="1490472"/>
            <a:ext cx="8622792" cy="4870704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37" name="object 5"/>
          <p:cNvSpPr txBox="1"/>
          <p:nvPr/>
        </p:nvSpPr>
        <p:spPr>
          <a:xfrm>
            <a:off x="535940" y="1579829"/>
            <a:ext cx="8076565" cy="48393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35">
                <a:latin typeface="Times New Roman"/>
                <a:cs typeface="Times New Roman"/>
              </a:rPr>
              <a:t>Penstock </a:t>
            </a:r>
            <a:r>
              <a:rPr b="1" dirty="0" sz="3200" spc="-45">
                <a:latin typeface="Times New Roman"/>
                <a:cs typeface="Times New Roman"/>
              </a:rPr>
              <a:t>closing </a:t>
            </a:r>
            <a:r>
              <a:rPr b="1" dirty="0" sz="3200" spc="-90">
                <a:latin typeface="Times New Roman"/>
                <a:cs typeface="Times New Roman"/>
              </a:rPr>
              <a:t>gates </a:t>
            </a:r>
            <a:r>
              <a:rPr b="1" dirty="0" sz="3200" spc="-110">
                <a:latin typeface="Times New Roman"/>
                <a:cs typeface="Times New Roman"/>
              </a:rPr>
              <a:t>are </a:t>
            </a:r>
            <a:r>
              <a:rPr b="1" dirty="0" sz="3200" spc="-70">
                <a:latin typeface="Times New Roman"/>
                <a:cs typeface="Times New Roman"/>
              </a:rPr>
              <a:t>usually </a:t>
            </a:r>
            <a:r>
              <a:rPr b="1" dirty="0" sz="3200" spc="-100">
                <a:latin typeface="Times New Roman"/>
                <a:cs typeface="Times New Roman"/>
              </a:rPr>
              <a:t>provided </a:t>
            </a:r>
            <a:r>
              <a:rPr b="1" dirty="0" sz="3200" spc="-145">
                <a:latin typeface="Times New Roman"/>
                <a:cs typeface="Times New Roman"/>
              </a:rPr>
              <a:t>at 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80">
                <a:latin typeface="Times New Roman"/>
                <a:cs typeface="Times New Roman"/>
              </a:rPr>
              <a:t>entrance </a:t>
            </a:r>
            <a:r>
              <a:rPr b="1" dirty="0" sz="3200" spc="-30">
                <a:latin typeface="Times New Roman"/>
                <a:cs typeface="Times New Roman"/>
              </a:rPr>
              <a:t>in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95">
                <a:latin typeface="Times New Roman"/>
                <a:cs typeface="Times New Roman"/>
              </a:rPr>
              <a:t>foreway. </a:t>
            </a:r>
            <a:r>
              <a:rPr b="1" dirty="0" sz="3200" spc="-185">
                <a:latin typeface="Times New Roman"/>
                <a:cs typeface="Times New Roman"/>
              </a:rPr>
              <a:t>The </a:t>
            </a:r>
            <a:r>
              <a:rPr b="1" dirty="0" sz="3200" spc="-85">
                <a:latin typeface="Times New Roman"/>
                <a:cs typeface="Times New Roman"/>
              </a:rPr>
              <a:t>gate </a:t>
            </a:r>
            <a:r>
              <a:rPr b="1" dirty="0" sz="3200" spc="-55">
                <a:latin typeface="Times New Roman"/>
                <a:cs typeface="Times New Roman"/>
              </a:rPr>
              <a:t>can </a:t>
            </a:r>
            <a:r>
              <a:rPr b="1" dirty="0" sz="3200" spc="-114">
                <a:latin typeface="Times New Roman"/>
                <a:cs typeface="Times New Roman"/>
              </a:rPr>
              <a:t>be  </a:t>
            </a:r>
            <a:r>
              <a:rPr b="1" dirty="0" sz="3200" spc="-65">
                <a:latin typeface="Times New Roman"/>
                <a:cs typeface="Times New Roman"/>
              </a:rPr>
              <a:t>closed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110">
                <a:latin typeface="Times New Roman"/>
                <a:cs typeface="Times New Roman"/>
              </a:rPr>
              <a:t>permit repair </a:t>
            </a:r>
            <a:r>
              <a:rPr b="1" dirty="0" sz="3200" spc="-70">
                <a:latin typeface="Times New Roman"/>
                <a:cs typeface="Times New Roman"/>
              </a:rPr>
              <a:t>of </a:t>
            </a:r>
            <a:r>
              <a:rPr b="1" dirty="0" sz="3200" spc="-100">
                <a:latin typeface="Times New Roman"/>
                <a:cs typeface="Times New Roman"/>
              </a:rPr>
              <a:t>penstock</a:t>
            </a:r>
            <a:r>
              <a:rPr dirty="0" sz="3200" spc="-100">
                <a:latin typeface="Times New Roman"/>
                <a:cs typeface="Times New Roman"/>
              </a:rPr>
              <a:t>. </a:t>
            </a:r>
            <a:r>
              <a:rPr dirty="0" sz="3200" spc="-110">
                <a:latin typeface="Times New Roman"/>
                <a:cs typeface="Times New Roman"/>
              </a:rPr>
              <a:t>An </a:t>
            </a:r>
            <a:r>
              <a:rPr dirty="0" sz="3200" spc="85">
                <a:latin typeface="Times New Roman"/>
                <a:cs typeface="Times New Roman"/>
              </a:rPr>
              <a:t>air </a:t>
            </a:r>
            <a:r>
              <a:rPr dirty="0" sz="3200" spc="30">
                <a:latin typeface="Times New Roman"/>
                <a:cs typeface="Times New Roman"/>
              </a:rPr>
              <a:t>vent  </a:t>
            </a:r>
            <a:r>
              <a:rPr dirty="0" sz="3200" spc="105">
                <a:latin typeface="Times New Roman"/>
                <a:cs typeface="Times New Roman"/>
              </a:rPr>
              <a:t>and </a:t>
            </a:r>
            <a:r>
              <a:rPr dirty="0" sz="3200" spc="30">
                <a:latin typeface="Times New Roman"/>
                <a:cs typeface="Times New Roman"/>
              </a:rPr>
              <a:t>vent </a:t>
            </a:r>
            <a:r>
              <a:rPr dirty="0" sz="3200" spc="35">
                <a:latin typeface="Times New Roman"/>
                <a:cs typeface="Times New Roman"/>
              </a:rPr>
              <a:t>pipe </a:t>
            </a:r>
            <a:r>
              <a:rPr dirty="0" sz="3200" spc="45">
                <a:latin typeface="Times New Roman"/>
                <a:cs typeface="Times New Roman"/>
              </a:rPr>
              <a:t>connecting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35">
                <a:latin typeface="Times New Roman"/>
                <a:cs typeface="Times New Roman"/>
              </a:rPr>
              <a:t>top </a:t>
            </a:r>
            <a:r>
              <a:rPr dirty="0" sz="3200" spc="-50">
                <a:latin typeface="Times New Roman"/>
                <a:cs typeface="Times New Roman"/>
              </a:rPr>
              <a:t>of </a:t>
            </a:r>
            <a:r>
              <a:rPr dirty="0" sz="3200" spc="20">
                <a:latin typeface="Times New Roman"/>
                <a:cs typeface="Times New Roman"/>
              </a:rPr>
              <a:t>penstock  </a:t>
            </a:r>
            <a:r>
              <a:rPr dirty="0" sz="3200" spc="70">
                <a:latin typeface="Times New Roman"/>
                <a:cs typeface="Times New Roman"/>
              </a:rPr>
              <a:t>with </a:t>
            </a:r>
            <a:r>
              <a:rPr dirty="0" sz="3200" spc="55">
                <a:latin typeface="Times New Roman"/>
                <a:cs typeface="Times New Roman"/>
              </a:rPr>
              <a:t>open </a:t>
            </a:r>
            <a:r>
              <a:rPr dirty="0" sz="3200" spc="25">
                <a:latin typeface="Times New Roman"/>
                <a:cs typeface="Times New Roman"/>
              </a:rPr>
              <a:t>air, </a:t>
            </a:r>
            <a:r>
              <a:rPr dirty="0" sz="3200" spc="-55">
                <a:latin typeface="Times New Roman"/>
                <a:cs typeface="Times New Roman"/>
              </a:rPr>
              <a:t>is </a:t>
            </a:r>
            <a:r>
              <a:rPr dirty="0" sz="3200" spc="30">
                <a:latin typeface="Times New Roman"/>
                <a:cs typeface="Times New Roman"/>
              </a:rPr>
              <a:t>provided </a:t>
            </a:r>
            <a:r>
              <a:rPr dirty="0" sz="3200" spc="55">
                <a:latin typeface="Times New Roman"/>
                <a:cs typeface="Times New Roman"/>
              </a:rPr>
              <a:t>downstream </a:t>
            </a:r>
            <a:r>
              <a:rPr dirty="0" sz="3200" spc="40">
                <a:latin typeface="Times New Roman"/>
                <a:cs typeface="Times New Roman"/>
              </a:rPr>
              <a:t>from 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-20">
                <a:latin typeface="Times New Roman"/>
                <a:cs typeface="Times New Roman"/>
              </a:rPr>
              <a:t>gates. </a:t>
            </a:r>
            <a:r>
              <a:rPr b="1" dirty="0" sz="3200" spc="-110">
                <a:latin typeface="Times New Roman"/>
                <a:cs typeface="Times New Roman"/>
              </a:rPr>
              <a:t>Such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80">
                <a:latin typeface="Times New Roman"/>
                <a:cs typeface="Times New Roman"/>
              </a:rPr>
              <a:t>vent </a:t>
            </a:r>
            <a:r>
              <a:rPr b="1" dirty="0" sz="3200" spc="-110">
                <a:latin typeface="Times New Roman"/>
                <a:cs typeface="Times New Roman"/>
              </a:rPr>
              <a:t>permits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105">
                <a:latin typeface="Times New Roman"/>
                <a:cs typeface="Times New Roman"/>
              </a:rPr>
              <a:t>entry </a:t>
            </a:r>
            <a:r>
              <a:rPr b="1" dirty="0" sz="3200" spc="-70">
                <a:latin typeface="Times New Roman"/>
                <a:cs typeface="Times New Roman"/>
              </a:rPr>
              <a:t>of </a:t>
            </a:r>
            <a:r>
              <a:rPr b="1" dirty="0" sz="3200" spc="-110">
                <a:latin typeface="Times New Roman"/>
                <a:cs typeface="Times New Roman"/>
              </a:rPr>
              <a:t>air  </a:t>
            </a:r>
            <a:r>
              <a:rPr b="1" dirty="0" sz="3200" spc="-70">
                <a:latin typeface="Times New Roman"/>
                <a:cs typeface="Times New Roman"/>
              </a:rPr>
              <a:t>into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100">
                <a:latin typeface="Times New Roman"/>
                <a:cs typeface="Times New Roman"/>
              </a:rPr>
              <a:t>penstock, </a:t>
            </a:r>
            <a:r>
              <a:rPr b="1" dirty="0" sz="3200" spc="-105">
                <a:latin typeface="Times New Roman"/>
                <a:cs typeface="Times New Roman"/>
              </a:rPr>
              <a:t>as </a:t>
            </a:r>
            <a:r>
              <a:rPr b="1" dirty="0" sz="3200" spc="-60">
                <a:latin typeface="Times New Roman"/>
                <a:cs typeface="Times New Roman"/>
              </a:rPr>
              <a:t>soon </a:t>
            </a:r>
            <a:r>
              <a:rPr b="1" dirty="0" sz="3200" spc="-105">
                <a:latin typeface="Times New Roman"/>
                <a:cs typeface="Times New Roman"/>
              </a:rPr>
              <a:t>as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90">
                <a:latin typeface="Times New Roman"/>
                <a:cs typeface="Times New Roman"/>
              </a:rPr>
              <a:t>gates </a:t>
            </a:r>
            <a:r>
              <a:rPr b="1" dirty="0" sz="3200" spc="-105">
                <a:latin typeface="Times New Roman"/>
                <a:cs typeface="Times New Roman"/>
              </a:rPr>
              <a:t>are  </a:t>
            </a:r>
            <a:r>
              <a:rPr b="1" dirty="0" sz="3200" spc="-65">
                <a:latin typeface="Times New Roman"/>
                <a:cs typeface="Times New Roman"/>
              </a:rPr>
              <a:t>closed </a:t>
            </a:r>
            <a:r>
              <a:rPr b="1" dirty="0" sz="3200" spc="-100">
                <a:latin typeface="Times New Roman"/>
                <a:cs typeface="Times New Roman"/>
              </a:rPr>
              <a:t>and </a:t>
            </a:r>
            <a:r>
              <a:rPr b="1" dirty="0" sz="3200" spc="-90">
                <a:latin typeface="Times New Roman"/>
                <a:cs typeface="Times New Roman"/>
              </a:rPr>
              <a:t>water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85">
                <a:latin typeface="Times New Roman"/>
                <a:cs typeface="Times New Roman"/>
              </a:rPr>
              <a:t>drawn </a:t>
            </a:r>
            <a:r>
              <a:rPr b="1" dirty="0" sz="3200" spc="-75">
                <a:latin typeface="Times New Roman"/>
                <a:cs typeface="Times New Roman"/>
              </a:rPr>
              <a:t>off through the  </a:t>
            </a:r>
            <a:r>
              <a:rPr b="1" dirty="0" sz="3200" spc="-90">
                <a:latin typeface="Times New Roman"/>
                <a:cs typeface="Times New Roman"/>
              </a:rPr>
              <a:t>turbine</a:t>
            </a:r>
            <a:r>
              <a:rPr b="1" dirty="0" sz="3200" spc="-120">
                <a:latin typeface="Times New Roman"/>
                <a:cs typeface="Times New Roman"/>
              </a:rPr>
              <a:t> </a:t>
            </a:r>
            <a:r>
              <a:rPr b="1" dirty="0" sz="3200" spc="-35">
                <a:latin typeface="Times New Roman"/>
                <a:cs typeface="Times New Roman"/>
              </a:rPr>
              <a:t>wheels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object 2"/>
          <p:cNvSpPr/>
          <p:nvPr/>
        </p:nvSpPr>
        <p:spPr>
          <a:xfrm>
            <a:off x="3176016" y="327659"/>
            <a:ext cx="2737104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39" name="object 3"/>
          <p:cNvSpPr txBox="1">
            <a:spLocks noGrp="1"/>
          </p:cNvSpPr>
          <p:nvPr>
            <p:ph type="title"/>
          </p:nvPr>
        </p:nvSpPr>
        <p:spPr>
          <a:xfrm>
            <a:off x="2013425" y="434466"/>
            <a:ext cx="3557049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80"/>
              <a:t>Penstock</a:t>
            </a:r>
            <a:endParaRPr sz="4400"/>
          </a:p>
        </p:txBody>
      </p:sp>
      <p:grpSp>
        <p:nvGrpSpPr>
          <p:cNvPr id="140" name="object 4"/>
          <p:cNvGrpSpPr/>
          <p:nvPr/>
        </p:nvGrpSpPr>
        <p:grpSpPr>
          <a:xfrm>
            <a:off x="649223" y="1752600"/>
            <a:ext cx="7504430" cy="4913630"/>
            <a:chOff x="649223" y="1752600"/>
            <a:chExt cx="7504430" cy="4913630"/>
          </a:xfrm>
        </p:grpSpPr>
        <p:sp>
          <p:nvSpPr>
            <p:cNvPr id="1048840" name="object 5"/>
            <p:cNvSpPr/>
            <p:nvPr/>
          </p:nvSpPr>
          <p:spPr>
            <a:xfrm>
              <a:off x="649223" y="1987295"/>
              <a:ext cx="7269480" cy="46786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41" name="object 6"/>
            <p:cNvSpPr/>
            <p:nvPr/>
          </p:nvSpPr>
          <p:spPr>
            <a:xfrm>
              <a:off x="990599" y="1752600"/>
              <a:ext cx="7162800" cy="45720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object 2"/>
          <p:cNvSpPr/>
          <p:nvPr/>
        </p:nvSpPr>
        <p:spPr>
          <a:xfrm>
            <a:off x="3176016" y="327659"/>
            <a:ext cx="2737104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43" name="object 3"/>
          <p:cNvSpPr txBox="1">
            <a:spLocks noGrp="1"/>
          </p:cNvSpPr>
          <p:nvPr>
            <p:ph type="title"/>
          </p:nvPr>
        </p:nvSpPr>
        <p:spPr>
          <a:xfrm>
            <a:off x="3228728" y="434466"/>
            <a:ext cx="3492275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80"/>
              <a:t>Penstock</a:t>
            </a:r>
            <a:endParaRPr sz="4400"/>
          </a:p>
        </p:txBody>
      </p:sp>
      <p:grpSp>
        <p:nvGrpSpPr>
          <p:cNvPr id="142" name="object 4"/>
          <p:cNvGrpSpPr/>
          <p:nvPr/>
        </p:nvGrpSpPr>
        <p:grpSpPr>
          <a:xfrm>
            <a:off x="268224" y="1645920"/>
            <a:ext cx="8190230" cy="4867910"/>
            <a:chOff x="268224" y="1645920"/>
            <a:chExt cx="8190230" cy="4867910"/>
          </a:xfrm>
        </p:grpSpPr>
        <p:sp>
          <p:nvSpPr>
            <p:cNvPr id="1048844" name="object 5"/>
            <p:cNvSpPr/>
            <p:nvPr/>
          </p:nvSpPr>
          <p:spPr>
            <a:xfrm>
              <a:off x="268224" y="1880616"/>
              <a:ext cx="7955280" cy="463296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45" name="object 6"/>
            <p:cNvSpPr/>
            <p:nvPr/>
          </p:nvSpPr>
          <p:spPr>
            <a:xfrm>
              <a:off x="609600" y="1645920"/>
              <a:ext cx="7848600" cy="452628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object 2"/>
          <p:cNvSpPr/>
          <p:nvPr/>
        </p:nvSpPr>
        <p:spPr>
          <a:xfrm>
            <a:off x="1781555" y="318515"/>
            <a:ext cx="552754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16" name="object 3"/>
          <p:cNvSpPr txBox="1">
            <a:spLocks noGrp="1"/>
          </p:cNvSpPr>
          <p:nvPr>
            <p:ph type="title"/>
          </p:nvPr>
        </p:nvSpPr>
        <p:spPr>
          <a:xfrm>
            <a:off x="1215602" y="425322"/>
            <a:ext cx="5747681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20"/>
              <a:t>Hydro </a:t>
            </a:r>
            <a:r>
              <a:rPr dirty="0" sz="4400" spc="-180"/>
              <a:t>Electric</a:t>
            </a:r>
            <a:r>
              <a:rPr dirty="0" sz="4400" spc="-100"/>
              <a:t> </a:t>
            </a:r>
            <a:r>
              <a:rPr dirty="0" sz="4400" spc="-180"/>
              <a:t>Power</a:t>
            </a:r>
            <a:endParaRPr sz="4400"/>
          </a:p>
        </p:txBody>
      </p:sp>
      <p:sp>
        <p:nvSpPr>
          <p:cNvPr id="1048617" name="object 4"/>
          <p:cNvSpPr/>
          <p:nvPr/>
        </p:nvSpPr>
        <p:spPr>
          <a:xfrm>
            <a:off x="256031" y="1431036"/>
            <a:ext cx="8592312" cy="493623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18" name="object 5"/>
          <p:cNvSpPr txBox="1"/>
          <p:nvPr/>
        </p:nvSpPr>
        <p:spPr>
          <a:xfrm>
            <a:off x="184502" y="1431036"/>
            <a:ext cx="8774996" cy="4469765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indent="-342900" marL="355600">
              <a:lnSpc>
                <a:spcPts val="3240"/>
              </a:lnSpc>
              <a:spcBef>
                <a:spcPts val="10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60">
                <a:latin typeface="Times New Roman"/>
                <a:cs typeface="Times New Roman"/>
              </a:rPr>
              <a:t>When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30">
                <a:latin typeface="Times New Roman"/>
                <a:cs typeface="Times New Roman"/>
              </a:rPr>
              <a:t>coil </a:t>
            </a:r>
            <a:r>
              <a:rPr b="1" dirty="0" sz="3000" spc="-55">
                <a:latin typeface="Times New Roman"/>
                <a:cs typeface="Times New Roman"/>
              </a:rPr>
              <a:t>is </a:t>
            </a:r>
            <a:r>
              <a:rPr b="1" dirty="0" sz="3000" spc="-114">
                <a:latin typeface="Times New Roman"/>
                <a:cs typeface="Times New Roman"/>
              </a:rPr>
              <a:t>rotated  </a:t>
            </a:r>
            <a:r>
              <a:rPr b="1" dirty="0" sz="3000" spc="-25">
                <a:latin typeface="Times New Roman"/>
                <a:cs typeface="Times New Roman"/>
              </a:rPr>
              <a:t>in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70">
                <a:latin typeface="Times New Roman"/>
                <a:cs typeface="Times New Roman"/>
              </a:rPr>
              <a:t>magnetic</a:t>
            </a:r>
            <a:r>
              <a:rPr b="1" dirty="0" sz="3000" spc="204">
                <a:latin typeface="Times New Roman"/>
                <a:cs typeface="Times New Roman"/>
              </a:rPr>
              <a:t> </a:t>
            </a:r>
            <a:r>
              <a:rPr b="1" dirty="0" sz="3000" spc="-80">
                <a:latin typeface="Times New Roman"/>
                <a:cs typeface="Times New Roman"/>
              </a:rPr>
              <a:t>field,</a:t>
            </a:r>
            <a:endParaRPr sz="3000">
              <a:latin typeface="Times New Roman"/>
              <a:cs typeface="Times New Roman"/>
            </a:endParaRPr>
          </a:p>
          <a:p>
            <a:pPr algn="just" marL="355600" marR="5080">
              <a:lnSpc>
                <a:spcPts val="2880"/>
              </a:lnSpc>
              <a:spcBef>
                <a:spcPts val="335"/>
              </a:spcBef>
            </a:pPr>
            <a:r>
              <a:rPr b="1" dirty="0" sz="3000" spc="-75">
                <a:latin typeface="Times New Roman"/>
                <a:cs typeface="Times New Roman"/>
              </a:rPr>
              <a:t>electricity </a:t>
            </a:r>
            <a:r>
              <a:rPr b="1" dirty="0" sz="3000" spc="-55">
                <a:latin typeface="Times New Roman"/>
                <a:cs typeface="Times New Roman"/>
              </a:rPr>
              <a:t>is </a:t>
            </a:r>
            <a:r>
              <a:rPr b="1" dirty="0" sz="3000" spc="-95">
                <a:latin typeface="Times New Roman"/>
                <a:cs typeface="Times New Roman"/>
              </a:rPr>
              <a:t>generated, </a:t>
            </a:r>
            <a:r>
              <a:rPr b="1" dirty="0" sz="3000" spc="-80">
                <a:latin typeface="Times New Roman"/>
                <a:cs typeface="Times New Roman"/>
              </a:rPr>
              <a:t>thus </a:t>
            </a:r>
            <a:r>
              <a:rPr b="1" dirty="0" sz="3000" spc="-25">
                <a:latin typeface="Times New Roman"/>
                <a:cs typeface="Times New Roman"/>
              </a:rPr>
              <a:t>in </a:t>
            </a:r>
            <a:r>
              <a:rPr b="1" dirty="0" sz="3000" spc="-114">
                <a:latin typeface="Times New Roman"/>
                <a:cs typeface="Times New Roman"/>
              </a:rPr>
              <a:t>order </a:t>
            </a:r>
            <a:r>
              <a:rPr b="1" dirty="0" sz="3000" spc="-85">
                <a:latin typeface="Times New Roman"/>
                <a:cs typeface="Times New Roman"/>
              </a:rPr>
              <a:t>to </a:t>
            </a:r>
            <a:r>
              <a:rPr b="1" dirty="0" sz="3000" spc="-80">
                <a:latin typeface="Times New Roman"/>
                <a:cs typeface="Times New Roman"/>
              </a:rPr>
              <a:t>produce  </a:t>
            </a:r>
            <a:r>
              <a:rPr b="1" dirty="0" sz="3000" spc="-65">
                <a:latin typeface="Times New Roman"/>
                <a:cs typeface="Times New Roman"/>
              </a:rPr>
              <a:t>electrical  </a:t>
            </a:r>
            <a:r>
              <a:rPr b="1" dirty="0" sz="3000" spc="-90">
                <a:latin typeface="Times New Roman"/>
                <a:cs typeface="Times New Roman"/>
              </a:rPr>
              <a:t>energy</a:t>
            </a:r>
            <a:r>
              <a:rPr dirty="0" sz="3000" spc="-90">
                <a:latin typeface="Times New Roman"/>
                <a:cs typeface="Times New Roman"/>
              </a:rPr>
              <a:t>,  </a:t>
            </a:r>
            <a:r>
              <a:rPr dirty="0" sz="3000" spc="10">
                <a:latin typeface="Times New Roman"/>
                <a:cs typeface="Times New Roman"/>
              </a:rPr>
              <a:t>it  </a:t>
            </a:r>
            <a:r>
              <a:rPr dirty="0" sz="3000" spc="-50">
                <a:latin typeface="Times New Roman"/>
                <a:cs typeface="Times New Roman"/>
              </a:rPr>
              <a:t>is  </a:t>
            </a:r>
            <a:r>
              <a:rPr dirty="0" sz="3000" spc="10">
                <a:latin typeface="Times New Roman"/>
                <a:cs typeface="Times New Roman"/>
              </a:rPr>
              <a:t>necessary  </a:t>
            </a:r>
            <a:r>
              <a:rPr dirty="0" sz="3000" spc="75">
                <a:latin typeface="Times New Roman"/>
                <a:cs typeface="Times New Roman"/>
              </a:rPr>
              <a:t>that </a:t>
            </a:r>
            <a:r>
              <a:rPr dirty="0" sz="3000" spc="30">
                <a:latin typeface="Times New Roman"/>
                <a:cs typeface="Times New Roman"/>
              </a:rPr>
              <a:t>we</a:t>
            </a:r>
            <a:r>
              <a:rPr dirty="0" sz="3000" spc="-15">
                <a:latin typeface="Times New Roman"/>
                <a:cs typeface="Times New Roman"/>
              </a:rPr>
              <a:t> </a:t>
            </a:r>
            <a:r>
              <a:rPr dirty="0" sz="3000" spc="40">
                <a:latin typeface="Times New Roman"/>
                <a:cs typeface="Times New Roman"/>
              </a:rPr>
              <a:t>should</a:t>
            </a:r>
            <a:endParaRPr sz="3000">
              <a:latin typeface="Times New Roman"/>
              <a:cs typeface="Times New Roman"/>
            </a:endParaRPr>
          </a:p>
          <a:p>
            <a:pPr algn="just" marL="355600">
              <a:lnSpc>
                <a:spcPts val="2545"/>
              </a:lnSpc>
            </a:pPr>
            <a:r>
              <a:rPr dirty="0" sz="3000" spc="60">
                <a:latin typeface="Times New Roman"/>
                <a:cs typeface="Times New Roman"/>
              </a:rPr>
              <a:t>produce </a:t>
            </a:r>
            <a:r>
              <a:rPr dirty="0" sz="3000" spc="45">
                <a:latin typeface="Times New Roman"/>
                <a:cs typeface="Times New Roman"/>
              </a:rPr>
              <a:t>mechanical  </a:t>
            </a:r>
            <a:r>
              <a:rPr dirty="0" sz="3000" spc="10">
                <a:latin typeface="Times New Roman"/>
                <a:cs typeface="Times New Roman"/>
              </a:rPr>
              <a:t>energy,  </a:t>
            </a:r>
            <a:r>
              <a:rPr dirty="0" sz="3000" spc="75">
                <a:latin typeface="Times New Roman"/>
                <a:cs typeface="Times New Roman"/>
              </a:rPr>
              <a:t>which </a:t>
            </a:r>
            <a:r>
              <a:rPr dirty="0" sz="3000" spc="80">
                <a:latin typeface="Times New Roman"/>
                <a:cs typeface="Times New Roman"/>
              </a:rPr>
              <a:t>can </a:t>
            </a:r>
            <a:r>
              <a:rPr dirty="0" sz="3000" spc="5">
                <a:latin typeface="Times New Roman"/>
                <a:cs typeface="Times New Roman"/>
              </a:rPr>
              <a:t>be</a:t>
            </a:r>
            <a:r>
              <a:rPr dirty="0" sz="3000" spc="395">
                <a:latin typeface="Times New Roman"/>
                <a:cs typeface="Times New Roman"/>
              </a:rPr>
              <a:t> </a:t>
            </a:r>
            <a:r>
              <a:rPr dirty="0" sz="3000" spc="30">
                <a:latin typeface="Times New Roman"/>
                <a:cs typeface="Times New Roman"/>
              </a:rPr>
              <a:t>used</a:t>
            </a:r>
            <a:endParaRPr sz="3000">
              <a:latin typeface="Times New Roman"/>
              <a:cs typeface="Times New Roman"/>
            </a:endParaRPr>
          </a:p>
          <a:p>
            <a:pPr algn="just" marL="355600" marR="6985">
              <a:lnSpc>
                <a:spcPts val="2880"/>
              </a:lnSpc>
              <a:spcBef>
                <a:spcPts val="335"/>
              </a:spcBef>
            </a:pPr>
            <a:r>
              <a:rPr dirty="0" sz="3000" spc="5">
                <a:latin typeface="Times New Roman"/>
                <a:cs typeface="Times New Roman"/>
              </a:rPr>
              <a:t>to </a:t>
            </a:r>
            <a:r>
              <a:rPr dirty="0" sz="3000" spc="50">
                <a:latin typeface="Times New Roman"/>
                <a:cs typeface="Times New Roman"/>
              </a:rPr>
              <a:t>rotate </a:t>
            </a:r>
            <a:r>
              <a:rPr dirty="0" sz="3000" spc="60">
                <a:latin typeface="Times New Roman"/>
                <a:cs typeface="Times New Roman"/>
              </a:rPr>
              <a:t>the </a:t>
            </a:r>
            <a:r>
              <a:rPr dirty="0" sz="3000" spc="-45">
                <a:latin typeface="Times New Roman"/>
                <a:cs typeface="Times New Roman"/>
              </a:rPr>
              <a:t>coil. </a:t>
            </a:r>
            <a:r>
              <a:rPr b="1" dirty="0" sz="3000" spc="-175">
                <a:latin typeface="Times New Roman"/>
                <a:cs typeface="Times New Roman"/>
              </a:rPr>
              <a:t>The </a:t>
            </a:r>
            <a:r>
              <a:rPr b="1" dirty="0" sz="3000" spc="-65">
                <a:latin typeface="Times New Roman"/>
                <a:cs typeface="Times New Roman"/>
              </a:rPr>
              <a:t>mechanical</a:t>
            </a:r>
            <a:r>
              <a:rPr b="1" dirty="0" sz="3000" spc="620">
                <a:latin typeface="Times New Roman"/>
                <a:cs typeface="Times New Roman"/>
              </a:rPr>
              <a:t> </a:t>
            </a:r>
            <a:r>
              <a:rPr b="1" dirty="0" sz="3000" spc="-70">
                <a:latin typeface="Times New Roman"/>
                <a:cs typeface="Times New Roman"/>
              </a:rPr>
              <a:t>energy </a:t>
            </a:r>
            <a:r>
              <a:rPr b="1" dirty="0" sz="3000" spc="-60">
                <a:latin typeface="Times New Roman"/>
                <a:cs typeface="Times New Roman"/>
              </a:rPr>
              <a:t>is  </a:t>
            </a:r>
            <a:r>
              <a:rPr b="1" dirty="0" sz="3000" spc="-85">
                <a:latin typeface="Times New Roman"/>
                <a:cs typeface="Times New Roman"/>
              </a:rPr>
              <a:t>produced</a:t>
            </a:r>
            <a:r>
              <a:rPr b="1" dirty="0" sz="3000" spc="60">
                <a:latin typeface="Times New Roman"/>
                <a:cs typeface="Times New Roman"/>
              </a:rPr>
              <a:t> </a:t>
            </a:r>
            <a:r>
              <a:rPr b="1" dirty="0" sz="3000" spc="-125">
                <a:latin typeface="Times New Roman"/>
                <a:cs typeface="Times New Roman"/>
              </a:rPr>
              <a:t>by</a:t>
            </a:r>
            <a:r>
              <a:rPr b="1" dirty="0" sz="3000" spc="80">
                <a:latin typeface="Times New Roman"/>
                <a:cs typeface="Times New Roman"/>
              </a:rPr>
              <a:t> </a:t>
            </a:r>
            <a:r>
              <a:rPr b="1" dirty="0" sz="3000" spc="-55">
                <a:latin typeface="Times New Roman"/>
                <a:cs typeface="Times New Roman"/>
              </a:rPr>
              <a:t>running</a:t>
            </a:r>
            <a:r>
              <a:rPr b="1" dirty="0" sz="3000" spc="85">
                <a:latin typeface="Times New Roman"/>
                <a:cs typeface="Times New Roman"/>
              </a:rPr>
              <a:t> </a:t>
            </a:r>
            <a:r>
              <a:rPr b="1" dirty="0" sz="3000" spc="-95">
                <a:latin typeface="Times New Roman"/>
                <a:cs typeface="Times New Roman"/>
              </a:rPr>
              <a:t>a</a:t>
            </a:r>
            <a:r>
              <a:rPr b="1" dirty="0" sz="3000" spc="80">
                <a:latin typeface="Times New Roman"/>
                <a:cs typeface="Times New Roman"/>
              </a:rPr>
              <a:t> </a:t>
            </a:r>
            <a:r>
              <a:rPr b="1" dirty="0" sz="3000" spc="-90">
                <a:latin typeface="Times New Roman"/>
                <a:cs typeface="Times New Roman"/>
              </a:rPr>
              <a:t>turbine</a:t>
            </a:r>
            <a:r>
              <a:rPr b="1" dirty="0" sz="3000" spc="80">
                <a:latin typeface="Times New Roman"/>
                <a:cs typeface="Times New Roman"/>
              </a:rPr>
              <a:t> </a:t>
            </a:r>
            <a:r>
              <a:rPr b="1" dirty="0" sz="3000" spc="-125">
                <a:latin typeface="Times New Roman"/>
                <a:cs typeface="Times New Roman"/>
              </a:rPr>
              <a:t>by</a:t>
            </a:r>
            <a:r>
              <a:rPr b="1" dirty="0" sz="3000" spc="80">
                <a:latin typeface="Times New Roman"/>
                <a:cs typeface="Times New Roman"/>
              </a:rPr>
              <a:t> </a:t>
            </a:r>
            <a:r>
              <a:rPr b="1" dirty="0" sz="3000" spc="-70">
                <a:latin typeface="Times New Roman"/>
                <a:cs typeface="Times New Roman"/>
              </a:rPr>
              <a:t>energy</a:t>
            </a:r>
            <a:r>
              <a:rPr b="1" dirty="0" sz="3000" spc="80">
                <a:latin typeface="Times New Roman"/>
                <a:cs typeface="Times New Roman"/>
              </a:rPr>
              <a:t> </a:t>
            </a:r>
            <a:r>
              <a:rPr b="1" dirty="0" sz="3000" spc="-65">
                <a:latin typeface="Times New Roman"/>
                <a:cs typeface="Times New Roman"/>
              </a:rPr>
              <a:t>of</a:t>
            </a:r>
            <a:r>
              <a:rPr b="1" dirty="0" sz="3000" spc="90">
                <a:latin typeface="Times New Roman"/>
                <a:cs typeface="Times New Roman"/>
              </a:rPr>
              <a:t> </a:t>
            </a:r>
            <a:r>
              <a:rPr b="1" dirty="0" sz="3000" spc="-60">
                <a:latin typeface="Times New Roman"/>
                <a:cs typeface="Times New Roman"/>
              </a:rPr>
              <a:t>fuels</a:t>
            </a:r>
            <a:endParaRPr sz="3000">
              <a:latin typeface="Times New Roman"/>
              <a:cs typeface="Times New Roman"/>
            </a:endParaRPr>
          </a:p>
          <a:p>
            <a:pPr algn="just" marL="355600" marR="6985">
              <a:lnSpc>
                <a:spcPts val="2880"/>
              </a:lnSpc>
            </a:pPr>
            <a:r>
              <a:rPr b="1" dirty="0" sz="3000" spc="-105">
                <a:latin typeface="Times New Roman"/>
                <a:cs typeface="Times New Roman"/>
              </a:rPr>
              <a:t>or </a:t>
            </a:r>
            <a:r>
              <a:rPr b="1" dirty="0" sz="3000" spc="-30">
                <a:latin typeface="Times New Roman"/>
                <a:cs typeface="Times New Roman"/>
              </a:rPr>
              <a:t>flowing </a:t>
            </a:r>
            <a:r>
              <a:rPr b="1" dirty="0" sz="3000" spc="-100">
                <a:latin typeface="Times New Roman"/>
                <a:cs typeface="Times New Roman"/>
              </a:rPr>
              <a:t>water</a:t>
            </a:r>
            <a:r>
              <a:rPr dirty="0" sz="3000" spc="-100">
                <a:latin typeface="Times New Roman"/>
                <a:cs typeface="Times New Roman"/>
              </a:rPr>
              <a:t>. </a:t>
            </a:r>
            <a:r>
              <a:rPr dirty="0" sz="3000" spc="-5">
                <a:latin typeface="Times New Roman"/>
                <a:cs typeface="Times New Roman"/>
              </a:rPr>
              <a:t>Thus </a:t>
            </a:r>
            <a:r>
              <a:rPr dirty="0" sz="3000" spc="90">
                <a:latin typeface="Times New Roman"/>
                <a:cs typeface="Times New Roman"/>
              </a:rPr>
              <a:t>when </a:t>
            </a:r>
            <a:r>
              <a:rPr dirty="0" sz="3000" spc="65">
                <a:latin typeface="Times New Roman"/>
                <a:cs typeface="Times New Roman"/>
              </a:rPr>
              <a:t>the </a:t>
            </a:r>
            <a:r>
              <a:rPr dirty="0" sz="3000" spc="35">
                <a:latin typeface="Times New Roman"/>
                <a:cs typeface="Times New Roman"/>
              </a:rPr>
              <a:t>energy </a:t>
            </a:r>
            <a:r>
              <a:rPr dirty="0" sz="3000" spc="-45">
                <a:latin typeface="Times New Roman"/>
                <a:cs typeface="Times New Roman"/>
              </a:rPr>
              <a:t>of  </a:t>
            </a:r>
            <a:r>
              <a:rPr dirty="0" sz="3000" spc="15">
                <a:latin typeface="Times New Roman"/>
                <a:cs typeface="Times New Roman"/>
              </a:rPr>
              <a:t>flowing </a:t>
            </a:r>
            <a:r>
              <a:rPr dirty="0" sz="3000" spc="70">
                <a:latin typeface="Times New Roman"/>
                <a:cs typeface="Times New Roman"/>
              </a:rPr>
              <a:t>water </a:t>
            </a:r>
            <a:r>
              <a:rPr dirty="0" sz="3000" spc="-40">
                <a:latin typeface="Times New Roman"/>
                <a:cs typeface="Times New Roman"/>
              </a:rPr>
              <a:t>is </a:t>
            </a:r>
            <a:r>
              <a:rPr dirty="0" sz="3000" spc="30">
                <a:latin typeface="Times New Roman"/>
                <a:cs typeface="Times New Roman"/>
              </a:rPr>
              <a:t>used </a:t>
            </a:r>
            <a:r>
              <a:rPr dirty="0" sz="3000" spc="10">
                <a:latin typeface="Times New Roman"/>
                <a:cs typeface="Times New Roman"/>
              </a:rPr>
              <a:t>to </a:t>
            </a:r>
            <a:r>
              <a:rPr dirty="0" sz="3000" spc="165">
                <a:latin typeface="Times New Roman"/>
                <a:cs typeface="Times New Roman"/>
              </a:rPr>
              <a:t>run </a:t>
            </a:r>
            <a:r>
              <a:rPr dirty="0" sz="3000" spc="60">
                <a:latin typeface="Times New Roman"/>
                <a:cs typeface="Times New Roman"/>
              </a:rPr>
              <a:t>the </a:t>
            </a:r>
            <a:r>
              <a:rPr dirty="0" sz="3000" spc="45">
                <a:latin typeface="Times New Roman"/>
                <a:cs typeface="Times New Roman"/>
              </a:rPr>
              <a:t>turbine, </a:t>
            </a:r>
            <a:r>
              <a:rPr dirty="0" sz="3000" spc="80">
                <a:latin typeface="Times New Roman"/>
                <a:cs typeface="Times New Roman"/>
              </a:rPr>
              <a:t>then</a:t>
            </a:r>
            <a:r>
              <a:rPr dirty="0" sz="3000" spc="-254">
                <a:latin typeface="Times New Roman"/>
                <a:cs typeface="Times New Roman"/>
              </a:rPr>
              <a:t> </a:t>
            </a:r>
            <a:r>
              <a:rPr dirty="0" sz="3000" spc="60">
                <a:latin typeface="Times New Roman"/>
                <a:cs typeface="Times New Roman"/>
              </a:rPr>
              <a:t>the  </a:t>
            </a:r>
            <a:r>
              <a:rPr dirty="0" sz="3000" spc="5">
                <a:latin typeface="Times New Roman"/>
                <a:cs typeface="Times New Roman"/>
              </a:rPr>
              <a:t>electricity    </a:t>
            </a:r>
            <a:r>
              <a:rPr dirty="0" sz="3000" spc="50">
                <a:latin typeface="Times New Roman"/>
                <a:cs typeface="Times New Roman"/>
              </a:rPr>
              <a:t>generated    </a:t>
            </a:r>
            <a:r>
              <a:rPr dirty="0" sz="3000" spc="-50">
                <a:latin typeface="Times New Roman"/>
                <a:cs typeface="Times New Roman"/>
              </a:rPr>
              <a:t>is    </a:t>
            </a:r>
            <a:r>
              <a:rPr dirty="0" sz="3000" spc="15">
                <a:latin typeface="Times New Roman"/>
                <a:cs typeface="Times New Roman"/>
              </a:rPr>
              <a:t>called </a:t>
            </a:r>
            <a:r>
              <a:rPr dirty="0" sz="3000" spc="300">
                <a:latin typeface="Times New Roman"/>
                <a:cs typeface="Times New Roman"/>
              </a:rPr>
              <a:t> </a:t>
            </a:r>
            <a:r>
              <a:rPr b="1" dirty="0" sz="3000" spc="-100">
                <a:latin typeface="Times New Roman"/>
                <a:cs typeface="Times New Roman"/>
              </a:rPr>
              <a:t>Hydroelectric</a:t>
            </a:r>
            <a:endParaRPr sz="3000">
              <a:latin typeface="Times New Roman"/>
              <a:cs typeface="Times New Roman"/>
            </a:endParaRPr>
          </a:p>
          <a:p>
            <a:pPr algn="just" marL="355600" marR="6350">
              <a:lnSpc>
                <a:spcPct val="80000"/>
              </a:lnSpc>
              <a:spcBef>
                <a:spcPts val="25"/>
              </a:spcBef>
            </a:pPr>
            <a:r>
              <a:rPr b="1" dirty="0" sz="3000" spc="-80">
                <a:latin typeface="Times New Roman"/>
                <a:cs typeface="Times New Roman"/>
              </a:rPr>
              <a:t>power. </a:t>
            </a:r>
            <a:r>
              <a:rPr dirty="0" sz="3000" spc="-55">
                <a:latin typeface="Times New Roman"/>
                <a:cs typeface="Times New Roman"/>
              </a:rPr>
              <a:t>This </a:t>
            </a:r>
            <a:r>
              <a:rPr dirty="0" sz="3000" spc="25">
                <a:latin typeface="Times New Roman"/>
                <a:cs typeface="Times New Roman"/>
              </a:rPr>
              <a:t>scheme </a:t>
            </a:r>
            <a:r>
              <a:rPr dirty="0" sz="3000" spc="-45">
                <a:latin typeface="Times New Roman"/>
                <a:cs typeface="Times New Roman"/>
              </a:rPr>
              <a:t>is </a:t>
            </a:r>
            <a:r>
              <a:rPr dirty="0" sz="3000" spc="75">
                <a:latin typeface="Times New Roman"/>
                <a:cs typeface="Times New Roman"/>
              </a:rPr>
              <a:t>known </a:t>
            </a:r>
            <a:r>
              <a:rPr dirty="0" sz="3000">
                <a:latin typeface="Times New Roman"/>
                <a:cs typeface="Times New Roman"/>
              </a:rPr>
              <a:t>as </a:t>
            </a:r>
            <a:r>
              <a:rPr b="1" dirty="0" sz="3000" spc="-70">
                <a:latin typeface="Times New Roman"/>
                <a:cs typeface="Times New Roman"/>
              </a:rPr>
              <a:t>hydel </a:t>
            </a:r>
            <a:r>
              <a:rPr b="1" dirty="0" sz="3000" spc="-65">
                <a:latin typeface="Times New Roman"/>
                <a:cs typeface="Times New Roman"/>
              </a:rPr>
              <a:t>scheme 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60">
                <a:latin typeface="Times New Roman"/>
                <a:cs typeface="Times New Roman"/>
              </a:rPr>
              <a:t>the </a:t>
            </a:r>
            <a:r>
              <a:rPr dirty="0" sz="3000" spc="55">
                <a:latin typeface="Times New Roman"/>
                <a:cs typeface="Times New Roman"/>
              </a:rPr>
              <a:t>power </a:t>
            </a:r>
            <a:r>
              <a:rPr dirty="0" sz="3000" spc="25">
                <a:latin typeface="Times New Roman"/>
                <a:cs typeface="Times New Roman"/>
              </a:rPr>
              <a:t>station </a:t>
            </a:r>
            <a:r>
              <a:rPr dirty="0" sz="3000" spc="-50">
                <a:latin typeface="Times New Roman"/>
                <a:cs typeface="Times New Roman"/>
              </a:rPr>
              <a:t>is </a:t>
            </a:r>
            <a:r>
              <a:rPr dirty="0" sz="3000" spc="70">
                <a:latin typeface="Times New Roman"/>
                <a:cs typeface="Times New Roman"/>
              </a:rPr>
              <a:t>known </a:t>
            </a:r>
            <a:r>
              <a:rPr dirty="0" sz="3000" spc="-5">
                <a:latin typeface="Times New Roman"/>
                <a:cs typeface="Times New Roman"/>
              </a:rPr>
              <a:t>as </a:t>
            </a:r>
            <a:r>
              <a:rPr b="1" dirty="0" sz="3000" spc="-75">
                <a:latin typeface="Times New Roman"/>
                <a:cs typeface="Times New Roman"/>
              </a:rPr>
              <a:t>hydel </a:t>
            </a:r>
            <a:r>
              <a:rPr b="1" dirty="0" sz="3000" spc="-65">
                <a:latin typeface="Times New Roman"/>
                <a:cs typeface="Times New Roman"/>
              </a:rPr>
              <a:t>power  </a:t>
            </a:r>
            <a:r>
              <a:rPr b="1" dirty="0" sz="3000" spc="-85">
                <a:latin typeface="Times New Roman"/>
                <a:cs typeface="Times New Roman"/>
              </a:rPr>
              <a:t>station </a:t>
            </a:r>
            <a:r>
              <a:rPr dirty="0" sz="3000" spc="70">
                <a:latin typeface="Times New Roman"/>
                <a:cs typeface="Times New Roman"/>
              </a:rPr>
              <a:t>or </a:t>
            </a:r>
            <a:r>
              <a:rPr b="1" dirty="0" sz="3000" spc="-80">
                <a:latin typeface="Times New Roman"/>
                <a:cs typeface="Times New Roman"/>
              </a:rPr>
              <a:t>hydroelectric </a:t>
            </a:r>
            <a:r>
              <a:rPr b="1" dirty="0" sz="3000" spc="-55">
                <a:latin typeface="Times New Roman"/>
                <a:cs typeface="Times New Roman"/>
              </a:rPr>
              <a:t>power</a:t>
            </a:r>
            <a:r>
              <a:rPr b="1" dirty="0" sz="3000" spc="-170">
                <a:latin typeface="Times New Roman"/>
                <a:cs typeface="Times New Roman"/>
              </a:rPr>
              <a:t> </a:t>
            </a:r>
            <a:r>
              <a:rPr b="1" dirty="0" sz="3000" spc="-95">
                <a:latin typeface="Times New Roman"/>
                <a:cs typeface="Times New Roman"/>
              </a:rPr>
              <a:t>station</a:t>
            </a:r>
            <a:r>
              <a:rPr dirty="0" sz="3000" spc="-95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47" name="object 3"/>
          <p:cNvSpPr txBox="1">
            <a:spLocks noGrp="1"/>
          </p:cNvSpPr>
          <p:nvPr>
            <p:ph type="title"/>
          </p:nvPr>
        </p:nvSpPr>
        <p:spPr>
          <a:xfrm>
            <a:off x="449692" y="158623"/>
            <a:ext cx="7797839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905635" marL="2072639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30"/>
              <a:t>Scheme</a:t>
            </a:r>
          </a:p>
        </p:txBody>
      </p:sp>
      <p:sp>
        <p:nvSpPr>
          <p:cNvPr id="1048848" name="object 4"/>
          <p:cNvSpPr/>
          <p:nvPr/>
        </p:nvSpPr>
        <p:spPr>
          <a:xfrm>
            <a:off x="256031" y="1466088"/>
            <a:ext cx="8592312" cy="470763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49" name="object 5"/>
          <p:cNvSpPr txBox="1"/>
          <p:nvPr/>
        </p:nvSpPr>
        <p:spPr>
          <a:xfrm>
            <a:off x="535940" y="1549653"/>
            <a:ext cx="8077200" cy="4480559"/>
          </a:xfrm>
          <a:prstGeom prst="rect"/>
        </p:spPr>
        <p:txBody>
          <a:bodyPr bIns="0" lIns="0" rIns="0" rtlCol="0" tIns="58419" vert="horz" wrap="square">
            <a:spAutoFit/>
          </a:bodyPr>
          <a:p>
            <a:pPr algn="just" indent="-342900" marL="355600" marR="8890">
              <a:lnSpc>
                <a:spcPct val="90000"/>
              </a:lnSpc>
              <a:spcBef>
                <a:spcPts val="459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175">
                <a:latin typeface="Times New Roman"/>
                <a:cs typeface="Times New Roman"/>
              </a:rPr>
              <a:t>The </a:t>
            </a:r>
            <a:r>
              <a:rPr b="1" dirty="0" sz="3000" spc="-90">
                <a:latin typeface="Times New Roman"/>
                <a:cs typeface="Times New Roman"/>
              </a:rPr>
              <a:t>penstock </a:t>
            </a:r>
            <a:r>
              <a:rPr b="1" dirty="0" sz="3000" spc="-65">
                <a:latin typeface="Times New Roman"/>
                <a:cs typeface="Times New Roman"/>
              </a:rPr>
              <a:t>should </a:t>
            </a:r>
            <a:r>
              <a:rPr b="1" dirty="0" sz="3000" spc="-100">
                <a:latin typeface="Times New Roman"/>
                <a:cs typeface="Times New Roman"/>
              </a:rPr>
              <a:t>be </a:t>
            </a:r>
            <a:r>
              <a:rPr b="1" dirty="0" sz="3000" spc="-75">
                <a:latin typeface="Times New Roman"/>
                <a:cs typeface="Times New Roman"/>
              </a:rPr>
              <a:t>located </a:t>
            </a:r>
            <a:r>
              <a:rPr b="1" dirty="0" sz="3000" spc="-125">
                <a:latin typeface="Times New Roman"/>
                <a:cs typeface="Times New Roman"/>
              </a:rPr>
              <a:t>at </a:t>
            </a:r>
            <a:r>
              <a:rPr b="1" dirty="0" sz="3000" spc="-45">
                <a:latin typeface="Times New Roman"/>
                <a:cs typeface="Times New Roman"/>
              </a:rPr>
              <a:t>such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55">
                <a:latin typeface="Times New Roman"/>
                <a:cs typeface="Times New Roman"/>
              </a:rPr>
              <a:t>level  </a:t>
            </a:r>
            <a:r>
              <a:rPr b="1" dirty="0" sz="3000" spc="-105">
                <a:latin typeface="Times New Roman"/>
                <a:cs typeface="Times New Roman"/>
              </a:rPr>
              <a:t>that </a:t>
            </a:r>
            <a:r>
              <a:rPr b="1" dirty="0" sz="3000" spc="-60">
                <a:latin typeface="Times New Roman"/>
                <a:cs typeface="Times New Roman"/>
              </a:rPr>
              <a:t>sufficient </a:t>
            </a:r>
            <a:r>
              <a:rPr b="1" dirty="0" sz="3000" spc="-85">
                <a:latin typeface="Times New Roman"/>
                <a:cs typeface="Times New Roman"/>
              </a:rPr>
              <a:t>water </a:t>
            </a:r>
            <a:r>
              <a:rPr b="1" dirty="0" sz="3000" spc="-90">
                <a:latin typeface="Times New Roman"/>
                <a:cs typeface="Times New Roman"/>
              </a:rPr>
              <a:t>depth </a:t>
            </a:r>
            <a:r>
              <a:rPr b="1" dirty="0" sz="3000" spc="-55">
                <a:latin typeface="Times New Roman"/>
                <a:cs typeface="Times New Roman"/>
              </a:rPr>
              <a:t>is </a:t>
            </a:r>
            <a:r>
              <a:rPr b="1" dirty="0" sz="3000" spc="-95">
                <a:latin typeface="Times New Roman"/>
                <a:cs typeface="Times New Roman"/>
              </a:rPr>
              <a:t>provided above </a:t>
            </a:r>
            <a:r>
              <a:rPr b="1" dirty="0" sz="3000" spc="-80">
                <a:latin typeface="Times New Roman"/>
                <a:cs typeface="Times New Roman"/>
              </a:rPr>
              <a:t>the  </a:t>
            </a:r>
            <a:r>
              <a:rPr b="1" dirty="0" sz="3000" spc="-85">
                <a:latin typeface="Times New Roman"/>
                <a:cs typeface="Times New Roman"/>
              </a:rPr>
              <a:t>penstock </a:t>
            </a:r>
            <a:r>
              <a:rPr b="1" dirty="0" sz="3000" spc="-80">
                <a:latin typeface="Times New Roman"/>
                <a:cs typeface="Times New Roman"/>
              </a:rPr>
              <a:t>entrance </a:t>
            </a:r>
            <a:r>
              <a:rPr b="1" dirty="0" sz="3000" spc="-30">
                <a:latin typeface="Times New Roman"/>
                <a:cs typeface="Times New Roman"/>
              </a:rPr>
              <a:t>in </a:t>
            </a:r>
            <a:r>
              <a:rPr b="1" dirty="0" sz="3000" spc="-75">
                <a:latin typeface="Times New Roman"/>
                <a:cs typeface="Times New Roman"/>
              </a:rPr>
              <a:t>the </a:t>
            </a:r>
            <a:r>
              <a:rPr b="1" dirty="0" sz="3000" spc="-90">
                <a:latin typeface="Times New Roman"/>
                <a:cs typeface="Times New Roman"/>
              </a:rPr>
              <a:t>foreway</a:t>
            </a:r>
            <a:r>
              <a:rPr dirty="0" sz="3000" spc="-90">
                <a:latin typeface="Times New Roman"/>
                <a:cs typeface="Times New Roman"/>
              </a:rPr>
              <a:t>. </a:t>
            </a:r>
            <a:r>
              <a:rPr dirty="0" sz="3000" spc="-75">
                <a:latin typeface="Times New Roman"/>
                <a:cs typeface="Times New Roman"/>
              </a:rPr>
              <a:t>If </a:t>
            </a:r>
            <a:r>
              <a:rPr dirty="0" sz="3000" spc="25">
                <a:latin typeface="Times New Roman"/>
                <a:cs typeface="Times New Roman"/>
              </a:rPr>
              <a:t>this </a:t>
            </a:r>
            <a:r>
              <a:rPr dirty="0" sz="3000" spc="-50">
                <a:latin typeface="Times New Roman"/>
                <a:cs typeface="Times New Roman"/>
              </a:rPr>
              <a:t>is </a:t>
            </a:r>
            <a:r>
              <a:rPr dirty="0" sz="3000" spc="55">
                <a:latin typeface="Times New Roman"/>
                <a:cs typeface="Times New Roman"/>
              </a:rPr>
              <a:t>not </a:t>
            </a:r>
            <a:r>
              <a:rPr dirty="0" sz="3000" spc="-85">
                <a:latin typeface="Times New Roman"/>
                <a:cs typeface="Times New Roman"/>
              </a:rPr>
              <a:t>so, 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-5">
                <a:latin typeface="Times New Roman"/>
                <a:cs typeface="Times New Roman"/>
              </a:rPr>
              <a:t>too </a:t>
            </a:r>
            <a:r>
              <a:rPr dirty="0" sz="3000">
                <a:latin typeface="Times New Roman"/>
                <a:cs typeface="Times New Roman"/>
              </a:rPr>
              <a:t>little </a:t>
            </a:r>
            <a:r>
              <a:rPr dirty="0" sz="3000" spc="70">
                <a:latin typeface="Times New Roman"/>
                <a:cs typeface="Times New Roman"/>
              </a:rPr>
              <a:t>water </a:t>
            </a:r>
            <a:r>
              <a:rPr dirty="0" sz="3000" spc="65">
                <a:latin typeface="Times New Roman"/>
                <a:cs typeface="Times New Roman"/>
              </a:rPr>
              <a:t>depth </a:t>
            </a:r>
            <a:r>
              <a:rPr dirty="0" sz="3000" spc="-40">
                <a:latin typeface="Times New Roman"/>
                <a:cs typeface="Times New Roman"/>
              </a:rPr>
              <a:t>is </a:t>
            </a:r>
            <a:r>
              <a:rPr dirty="0" sz="3000" spc="-5">
                <a:latin typeface="Times New Roman"/>
                <a:cs typeface="Times New Roman"/>
              </a:rPr>
              <a:t>available, </a:t>
            </a:r>
            <a:r>
              <a:rPr dirty="0" sz="3000">
                <a:latin typeface="Times New Roman"/>
                <a:cs typeface="Times New Roman"/>
              </a:rPr>
              <a:t>vortices 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30">
                <a:latin typeface="Times New Roman"/>
                <a:cs typeface="Times New Roman"/>
              </a:rPr>
              <a:t>whirlpools </a:t>
            </a:r>
            <a:r>
              <a:rPr dirty="0" sz="3000" spc="5">
                <a:latin typeface="Times New Roman"/>
                <a:cs typeface="Times New Roman"/>
              </a:rPr>
              <a:t>will </a:t>
            </a:r>
            <a:r>
              <a:rPr dirty="0" sz="3000" spc="55">
                <a:latin typeface="Times New Roman"/>
                <a:cs typeface="Times New Roman"/>
              </a:rPr>
              <a:t>tend </a:t>
            </a:r>
            <a:r>
              <a:rPr dirty="0" sz="3000" spc="10">
                <a:latin typeface="Times New Roman"/>
                <a:cs typeface="Times New Roman"/>
              </a:rPr>
              <a:t>to </a:t>
            </a:r>
            <a:r>
              <a:rPr dirty="0" sz="3000" spc="5">
                <a:latin typeface="Times New Roman"/>
                <a:cs typeface="Times New Roman"/>
              </a:rPr>
              <a:t>form, </a:t>
            </a:r>
            <a:r>
              <a:rPr dirty="0" sz="3000" spc="75">
                <a:latin typeface="Times New Roman"/>
                <a:cs typeface="Times New Roman"/>
              </a:rPr>
              <a:t>which </a:t>
            </a:r>
            <a:r>
              <a:rPr dirty="0" sz="3000" spc="10">
                <a:latin typeface="Times New Roman"/>
                <a:cs typeface="Times New Roman"/>
              </a:rPr>
              <a:t>may  </a:t>
            </a:r>
            <a:r>
              <a:rPr dirty="0" sz="3000" spc="70">
                <a:latin typeface="Times New Roman"/>
                <a:cs typeface="Times New Roman"/>
              </a:rPr>
              <a:t>carry </a:t>
            </a:r>
            <a:r>
              <a:rPr dirty="0" sz="3000" spc="80">
                <a:latin typeface="Times New Roman"/>
                <a:cs typeface="Times New Roman"/>
              </a:rPr>
              <a:t>air </a:t>
            </a:r>
            <a:r>
              <a:rPr dirty="0" sz="3000" spc="65">
                <a:latin typeface="Times New Roman"/>
                <a:cs typeface="Times New Roman"/>
              </a:rPr>
              <a:t>in </a:t>
            </a:r>
            <a:r>
              <a:rPr dirty="0" sz="3000" spc="60">
                <a:latin typeface="Times New Roman"/>
                <a:cs typeface="Times New Roman"/>
              </a:rPr>
              <a:t>the </a:t>
            </a:r>
            <a:r>
              <a:rPr dirty="0" sz="3000" spc="25">
                <a:latin typeface="Times New Roman"/>
                <a:cs typeface="Times New Roman"/>
              </a:rPr>
              <a:t>penstock </a:t>
            </a:r>
            <a:r>
              <a:rPr dirty="0" sz="3000" spc="100">
                <a:latin typeface="Times New Roman"/>
                <a:cs typeface="Times New Roman"/>
              </a:rPr>
              <a:t>and </a:t>
            </a:r>
            <a:r>
              <a:rPr dirty="0" sz="3000" spc="75">
                <a:latin typeface="Times New Roman"/>
                <a:cs typeface="Times New Roman"/>
              </a:rPr>
              <a:t>turbine </a:t>
            </a:r>
            <a:r>
              <a:rPr dirty="0" sz="3000" spc="-5">
                <a:latin typeface="Times New Roman"/>
                <a:cs typeface="Times New Roman"/>
              </a:rPr>
              <a:t>wheels,</a:t>
            </a:r>
            <a:r>
              <a:rPr dirty="0" sz="3000" spc="-400">
                <a:latin typeface="Times New Roman"/>
                <a:cs typeface="Times New Roman"/>
              </a:rPr>
              <a:t> </a:t>
            </a:r>
            <a:r>
              <a:rPr dirty="0" sz="3000" spc="95">
                <a:latin typeface="Times New Roman"/>
                <a:cs typeface="Times New Roman"/>
              </a:rPr>
              <a:t>and  </a:t>
            </a:r>
            <a:r>
              <a:rPr dirty="0" sz="3000" spc="70">
                <a:latin typeface="Times New Roman"/>
                <a:cs typeface="Times New Roman"/>
              </a:rPr>
              <a:t>thus </a:t>
            </a:r>
            <a:r>
              <a:rPr dirty="0" sz="3000" spc="40">
                <a:latin typeface="Times New Roman"/>
                <a:cs typeface="Times New Roman"/>
              </a:rPr>
              <a:t>lowering </a:t>
            </a:r>
            <a:r>
              <a:rPr dirty="0" sz="3000" spc="-15">
                <a:latin typeface="Times New Roman"/>
                <a:cs typeface="Times New Roman"/>
              </a:rPr>
              <a:t>efficiency </a:t>
            </a:r>
            <a:r>
              <a:rPr dirty="0" sz="3000" spc="-55">
                <a:latin typeface="Times New Roman"/>
                <a:cs typeface="Times New Roman"/>
              </a:rPr>
              <a:t>of </a:t>
            </a:r>
            <a:r>
              <a:rPr dirty="0" sz="3000" spc="55">
                <a:latin typeface="Times New Roman"/>
                <a:cs typeface="Times New Roman"/>
              </a:rPr>
              <a:t>the</a:t>
            </a:r>
            <a:r>
              <a:rPr dirty="0" sz="3000" spc="-80">
                <a:latin typeface="Times New Roman"/>
                <a:cs typeface="Times New Roman"/>
              </a:rPr>
              <a:t> </a:t>
            </a:r>
            <a:r>
              <a:rPr dirty="0" sz="3000" spc="45">
                <a:latin typeface="Times New Roman"/>
                <a:cs typeface="Times New Roman"/>
              </a:rPr>
              <a:t>turbine.</a:t>
            </a:r>
            <a:endParaRPr sz="30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90000"/>
              </a:lnSpc>
              <a:spcBef>
                <a:spcPts val="72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155">
                <a:latin typeface="Times New Roman"/>
                <a:cs typeface="Times New Roman"/>
              </a:rPr>
              <a:t>Sharp </a:t>
            </a:r>
            <a:r>
              <a:rPr b="1" dirty="0" sz="3000" spc="-95">
                <a:latin typeface="Times New Roman"/>
                <a:cs typeface="Times New Roman"/>
              </a:rPr>
              <a:t>bends </a:t>
            </a:r>
            <a:r>
              <a:rPr b="1" dirty="0" sz="3000" spc="-100">
                <a:latin typeface="Times New Roman"/>
                <a:cs typeface="Times New Roman"/>
              </a:rPr>
              <a:t>must </a:t>
            </a:r>
            <a:r>
              <a:rPr b="1" dirty="0" sz="3000" spc="-90">
                <a:latin typeface="Times New Roman"/>
                <a:cs typeface="Times New Roman"/>
              </a:rPr>
              <a:t>be </a:t>
            </a:r>
            <a:r>
              <a:rPr b="1" dirty="0" sz="3000" spc="-85">
                <a:latin typeface="Times New Roman"/>
                <a:cs typeface="Times New Roman"/>
              </a:rPr>
              <a:t>avoided </a:t>
            </a:r>
            <a:r>
              <a:rPr b="1" dirty="0" sz="3000" spc="-25">
                <a:latin typeface="Times New Roman"/>
                <a:cs typeface="Times New Roman"/>
              </a:rPr>
              <a:t>in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95">
                <a:latin typeface="Times New Roman"/>
                <a:cs typeface="Times New Roman"/>
              </a:rPr>
              <a:t>penstocks,  </a:t>
            </a:r>
            <a:r>
              <a:rPr b="1" dirty="0" sz="3000" spc="-75">
                <a:latin typeface="Times New Roman"/>
                <a:cs typeface="Times New Roman"/>
              </a:rPr>
              <a:t>because </a:t>
            </a:r>
            <a:r>
              <a:rPr b="1" dirty="0" sz="3000" spc="-85">
                <a:latin typeface="Times New Roman"/>
                <a:cs typeface="Times New Roman"/>
              </a:rPr>
              <a:t>they </a:t>
            </a:r>
            <a:r>
              <a:rPr b="1" dirty="0" sz="3000" spc="-65">
                <a:latin typeface="Times New Roman"/>
                <a:cs typeface="Times New Roman"/>
              </a:rPr>
              <a:t>cause </a:t>
            </a:r>
            <a:r>
              <a:rPr b="1" dirty="0" sz="3000" spc="-70">
                <a:latin typeface="Times New Roman"/>
                <a:cs typeface="Times New Roman"/>
              </a:rPr>
              <a:t>loss </a:t>
            </a:r>
            <a:r>
              <a:rPr b="1" dirty="0" sz="3000" spc="-65">
                <a:latin typeface="Times New Roman"/>
                <a:cs typeface="Times New Roman"/>
              </a:rPr>
              <a:t>of </a:t>
            </a:r>
            <a:r>
              <a:rPr b="1" dirty="0" sz="3000" spc="-80">
                <a:latin typeface="Times New Roman"/>
                <a:cs typeface="Times New Roman"/>
              </a:rPr>
              <a:t>head </a:t>
            </a:r>
            <a:r>
              <a:rPr b="1" dirty="0" sz="3000" spc="-95">
                <a:latin typeface="Times New Roman"/>
                <a:cs typeface="Times New Roman"/>
              </a:rPr>
              <a:t>and require  </a:t>
            </a:r>
            <a:r>
              <a:rPr b="1" dirty="0" sz="3000" spc="-60">
                <a:latin typeface="Times New Roman"/>
                <a:cs typeface="Times New Roman"/>
              </a:rPr>
              <a:t>special</a:t>
            </a:r>
            <a:r>
              <a:rPr b="1" dirty="0" sz="3000" spc="-95">
                <a:latin typeface="Times New Roman"/>
                <a:cs typeface="Times New Roman"/>
              </a:rPr>
              <a:t> </a:t>
            </a:r>
            <a:r>
              <a:rPr b="1" dirty="0" sz="3000" spc="-80">
                <a:latin typeface="Times New Roman"/>
                <a:cs typeface="Times New Roman"/>
              </a:rPr>
              <a:t>anchorages.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51" name="object 3"/>
          <p:cNvSpPr txBox="1">
            <a:spLocks noGrp="1"/>
          </p:cNvSpPr>
          <p:nvPr>
            <p:ph type="title"/>
          </p:nvPr>
        </p:nvSpPr>
        <p:spPr>
          <a:xfrm>
            <a:off x="512951" y="158623"/>
            <a:ext cx="8046926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905635" marL="2072639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30"/>
              <a:t>Scheme</a:t>
            </a:r>
          </a:p>
        </p:txBody>
      </p:sp>
      <p:sp>
        <p:nvSpPr>
          <p:cNvPr id="1048852" name="object 4"/>
          <p:cNvSpPr/>
          <p:nvPr/>
        </p:nvSpPr>
        <p:spPr>
          <a:xfrm>
            <a:off x="269747" y="1508760"/>
            <a:ext cx="8525256" cy="534923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53" name="object 5"/>
          <p:cNvSpPr txBox="1"/>
          <p:nvPr/>
        </p:nvSpPr>
        <p:spPr>
          <a:xfrm>
            <a:off x="335025" y="1364488"/>
            <a:ext cx="8597111" cy="5133340"/>
          </a:xfrm>
          <a:prstGeom prst="rect"/>
        </p:spPr>
        <p:txBody>
          <a:bodyPr bIns="0" lIns="0" rIns="0" rtlCol="0" tIns="107314" vert="horz" wrap="square">
            <a:spAutoFit/>
          </a:bodyPr>
          <a:p>
            <a:pPr indent="-342900" marL="3556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b="1" dirty="0" sz="2800" spc="-110">
                <a:latin typeface="Times New Roman"/>
                <a:cs typeface="Times New Roman"/>
              </a:rPr>
              <a:t>Surge </a:t>
            </a:r>
            <a:r>
              <a:rPr b="1" dirty="0" sz="2800" spc="-185">
                <a:latin typeface="Times New Roman"/>
                <a:cs typeface="Times New Roman"/>
              </a:rPr>
              <a:t>Tank </a:t>
            </a:r>
            <a:r>
              <a:rPr b="1" dirty="0" sz="2800" spc="-95">
                <a:latin typeface="Times New Roman"/>
                <a:cs typeface="Times New Roman"/>
              </a:rPr>
              <a:t>or </a:t>
            </a:r>
            <a:r>
              <a:rPr b="1" dirty="0" sz="2800" spc="-110">
                <a:latin typeface="Times New Roman"/>
                <a:cs typeface="Times New Roman"/>
              </a:rPr>
              <a:t>Surge</a:t>
            </a:r>
            <a:r>
              <a:rPr b="1" dirty="0" sz="2800" spc="80">
                <a:latin typeface="Times New Roman"/>
                <a:cs typeface="Times New Roman"/>
              </a:rPr>
              <a:t> </a:t>
            </a:r>
            <a:r>
              <a:rPr b="1" dirty="0" sz="2800" spc="-140">
                <a:latin typeface="Times New Roman"/>
                <a:cs typeface="Times New Roman"/>
              </a:rPr>
              <a:t>Chamber</a:t>
            </a:r>
            <a:endParaRPr sz="28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algn="l" pos="426084"/>
              </a:tabLst>
            </a:pPr>
            <a:r>
              <a:rPr dirty="0"/>
              <a:t>	</a:t>
            </a:r>
            <a:r>
              <a:rPr b="1" dirty="0" sz="2300" spc="-135">
                <a:latin typeface="Times New Roman"/>
                <a:cs typeface="Times New Roman"/>
              </a:rPr>
              <a:t>The </a:t>
            </a:r>
            <a:r>
              <a:rPr b="1" dirty="0" sz="2300" spc="-65">
                <a:latin typeface="Times New Roman"/>
                <a:cs typeface="Times New Roman"/>
              </a:rPr>
              <a:t>simplest </a:t>
            </a:r>
            <a:r>
              <a:rPr b="1" dirty="0" sz="2300" spc="-75">
                <a:latin typeface="Times New Roman"/>
                <a:cs typeface="Times New Roman"/>
              </a:rPr>
              <a:t>type </a:t>
            </a:r>
            <a:r>
              <a:rPr b="1" dirty="0" sz="2300" spc="-45">
                <a:latin typeface="Times New Roman"/>
                <a:cs typeface="Times New Roman"/>
              </a:rPr>
              <a:t>of </a:t>
            </a:r>
            <a:r>
              <a:rPr b="1" dirty="0" sz="2300" spc="-70">
                <a:latin typeface="Times New Roman"/>
                <a:cs typeface="Times New Roman"/>
              </a:rPr>
              <a:t>a </a:t>
            </a:r>
            <a:r>
              <a:rPr b="1" dirty="0" sz="2300" spc="-55">
                <a:latin typeface="Times New Roman"/>
                <a:cs typeface="Times New Roman"/>
              </a:rPr>
              <a:t>surge </a:t>
            </a:r>
            <a:r>
              <a:rPr b="1" dirty="0" sz="2300" spc="-75">
                <a:latin typeface="Times New Roman"/>
                <a:cs typeface="Times New Roman"/>
              </a:rPr>
              <a:t>chamber </a:t>
            </a:r>
            <a:r>
              <a:rPr b="1" dirty="0" sz="2300" spc="-55">
                <a:latin typeface="Times New Roman"/>
                <a:cs typeface="Times New Roman"/>
              </a:rPr>
              <a:t>consists </a:t>
            </a:r>
            <a:r>
              <a:rPr b="1" dirty="0" sz="2300" spc="-50">
                <a:latin typeface="Times New Roman"/>
                <a:cs typeface="Times New Roman"/>
              </a:rPr>
              <a:t>of </a:t>
            </a:r>
            <a:r>
              <a:rPr b="1" dirty="0" sz="2300" spc="-70">
                <a:latin typeface="Times New Roman"/>
                <a:cs typeface="Times New Roman"/>
              </a:rPr>
              <a:t>a </a:t>
            </a:r>
            <a:r>
              <a:rPr b="1" dirty="0" sz="2300" spc="-55">
                <a:latin typeface="Times New Roman"/>
                <a:cs typeface="Times New Roman"/>
              </a:rPr>
              <a:t>cylindrical  </a:t>
            </a:r>
            <a:r>
              <a:rPr b="1" dirty="0" sz="2300" spc="-75">
                <a:latin typeface="Times New Roman"/>
                <a:cs typeface="Times New Roman"/>
              </a:rPr>
              <a:t>chamber </a:t>
            </a:r>
            <a:r>
              <a:rPr b="1" dirty="0" sz="2300" spc="-45">
                <a:latin typeface="Times New Roman"/>
                <a:cs typeface="Times New Roman"/>
              </a:rPr>
              <a:t>open </a:t>
            </a:r>
            <a:r>
              <a:rPr b="1" dirty="0" sz="2300" spc="-75">
                <a:latin typeface="Times New Roman"/>
                <a:cs typeface="Times New Roman"/>
              </a:rPr>
              <a:t>to atmosphere </a:t>
            </a:r>
            <a:r>
              <a:rPr b="1" dirty="0" sz="2300" spc="-70">
                <a:latin typeface="Times New Roman"/>
                <a:cs typeface="Times New Roman"/>
              </a:rPr>
              <a:t>and </a:t>
            </a:r>
            <a:r>
              <a:rPr b="1" dirty="0" sz="2300" spc="-45">
                <a:latin typeface="Times New Roman"/>
                <a:cs typeface="Times New Roman"/>
              </a:rPr>
              <a:t>connected </a:t>
            </a:r>
            <a:r>
              <a:rPr b="1" dirty="0" sz="2300" spc="-75">
                <a:latin typeface="Times New Roman"/>
                <a:cs typeface="Times New Roman"/>
              </a:rPr>
              <a:t>to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65">
                <a:latin typeface="Times New Roman"/>
                <a:cs typeface="Times New Roman"/>
              </a:rPr>
              <a:t>penstock </a:t>
            </a:r>
            <a:r>
              <a:rPr b="1" dirty="0" sz="2300" spc="-80">
                <a:latin typeface="Times New Roman"/>
                <a:cs typeface="Times New Roman"/>
              </a:rPr>
              <a:t>as   </a:t>
            </a:r>
            <a:r>
              <a:rPr b="1" dirty="0" sz="2300" spc="-30">
                <a:latin typeface="Times New Roman"/>
                <a:cs typeface="Times New Roman"/>
              </a:rPr>
              <a:t>close </a:t>
            </a:r>
            <a:r>
              <a:rPr b="1" dirty="0" sz="2300" spc="-60">
                <a:latin typeface="Times New Roman"/>
                <a:cs typeface="Times New Roman"/>
              </a:rPr>
              <a:t>to </a:t>
            </a:r>
            <a:r>
              <a:rPr b="1" dirty="0" sz="2300" spc="-45">
                <a:latin typeface="Times New Roman"/>
                <a:cs typeface="Times New Roman"/>
              </a:rPr>
              <a:t>the power </a:t>
            </a:r>
            <a:r>
              <a:rPr b="1" dirty="0" sz="2300" spc="-35">
                <a:latin typeface="Times New Roman"/>
                <a:cs typeface="Times New Roman"/>
              </a:rPr>
              <a:t>house </a:t>
            </a:r>
            <a:r>
              <a:rPr b="1" dirty="0" sz="2300" spc="-65">
                <a:latin typeface="Times New Roman"/>
                <a:cs typeface="Times New Roman"/>
              </a:rPr>
              <a:t>as</a:t>
            </a:r>
            <a:r>
              <a:rPr b="1" dirty="0" sz="2300" spc="-225">
                <a:latin typeface="Times New Roman"/>
                <a:cs typeface="Times New Roman"/>
              </a:rPr>
              <a:t> </a:t>
            </a:r>
            <a:r>
              <a:rPr b="1" dirty="0" sz="2300" spc="-65">
                <a:latin typeface="Times New Roman"/>
                <a:cs typeface="Times New Roman"/>
              </a:rPr>
              <a:t>possible</a:t>
            </a:r>
            <a:r>
              <a:rPr dirty="0" sz="2300" spc="-65">
                <a:latin typeface="Times New Roman"/>
                <a:cs typeface="Times New Roman"/>
              </a:rPr>
              <a:t>.</a:t>
            </a:r>
            <a:endParaRPr sz="23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300" spc="-45">
                <a:latin typeface="Times New Roman"/>
                <a:cs typeface="Times New Roman"/>
              </a:rPr>
              <a:t>When </a:t>
            </a:r>
            <a:r>
              <a:rPr b="1" dirty="0" sz="2300" spc="-60">
                <a:latin typeface="Times New Roman"/>
                <a:cs typeface="Times New Roman"/>
              </a:rPr>
              <a:t>the </a:t>
            </a:r>
            <a:r>
              <a:rPr b="1" dirty="0" sz="2300" spc="-65">
                <a:latin typeface="Times New Roman"/>
                <a:cs typeface="Times New Roman"/>
              </a:rPr>
              <a:t>load </a:t>
            </a:r>
            <a:r>
              <a:rPr b="1" dirty="0" sz="2300" spc="-45">
                <a:latin typeface="Times New Roman"/>
                <a:cs typeface="Times New Roman"/>
              </a:rPr>
              <a:t>is </a:t>
            </a:r>
            <a:r>
              <a:rPr b="1" dirty="0" sz="2300" spc="-80">
                <a:latin typeface="Times New Roman"/>
                <a:cs typeface="Times New Roman"/>
              </a:rPr>
              <a:t>rejected </a:t>
            </a:r>
            <a:r>
              <a:rPr b="1" dirty="0" sz="2300" spc="-100">
                <a:latin typeface="Times New Roman"/>
                <a:cs typeface="Times New Roman"/>
              </a:rPr>
              <a:t>by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60">
                <a:latin typeface="Times New Roman"/>
                <a:cs typeface="Times New Roman"/>
              </a:rPr>
              <a:t>power </a:t>
            </a:r>
            <a:r>
              <a:rPr b="1" dirty="0" sz="2300" spc="-40">
                <a:latin typeface="Times New Roman"/>
                <a:cs typeface="Times New Roman"/>
              </a:rPr>
              <a:t>house </a:t>
            </a:r>
            <a:r>
              <a:rPr b="1" dirty="0" sz="2300" spc="-75">
                <a:latin typeface="Times New Roman"/>
                <a:cs typeface="Times New Roman"/>
              </a:rPr>
              <a:t>turbines. </a:t>
            </a:r>
            <a:r>
              <a:rPr b="1" dirty="0" sz="2300" spc="-50">
                <a:latin typeface="Times New Roman"/>
                <a:cs typeface="Times New Roman"/>
              </a:rPr>
              <a:t>When </a:t>
            </a:r>
            <a:r>
              <a:rPr b="1" dirty="0" sz="2300" spc="-55">
                <a:latin typeface="Times New Roman"/>
                <a:cs typeface="Times New Roman"/>
              </a:rPr>
              <a:t>the  </a:t>
            </a:r>
            <a:r>
              <a:rPr b="1" dirty="0" sz="2300" spc="-60">
                <a:latin typeface="Times New Roman"/>
                <a:cs typeface="Times New Roman"/>
              </a:rPr>
              <a:t>load </a:t>
            </a:r>
            <a:r>
              <a:rPr b="1" dirty="0" sz="2300" spc="-45">
                <a:latin typeface="Times New Roman"/>
                <a:cs typeface="Times New Roman"/>
              </a:rPr>
              <a:t>is </a:t>
            </a:r>
            <a:r>
              <a:rPr b="1" dirty="0" sz="2300" spc="-80">
                <a:latin typeface="Times New Roman"/>
                <a:cs typeface="Times New Roman"/>
              </a:rPr>
              <a:t>rejected </a:t>
            </a:r>
            <a:r>
              <a:rPr b="1" dirty="0" sz="2300" spc="-110">
                <a:latin typeface="Times New Roman"/>
                <a:cs typeface="Times New Roman"/>
              </a:rPr>
              <a:t>by </a:t>
            </a:r>
            <a:r>
              <a:rPr b="1" dirty="0" sz="2300" spc="-55">
                <a:latin typeface="Times New Roman"/>
                <a:cs typeface="Times New Roman"/>
              </a:rPr>
              <a:t>the power </a:t>
            </a:r>
            <a:r>
              <a:rPr b="1" dirty="0" sz="2300" spc="-45">
                <a:latin typeface="Times New Roman"/>
                <a:cs typeface="Times New Roman"/>
              </a:rPr>
              <a:t>house </a:t>
            </a:r>
            <a:r>
              <a:rPr b="1" dirty="0" sz="2300" spc="-80">
                <a:latin typeface="Times New Roman"/>
                <a:cs typeface="Times New Roman"/>
              </a:rPr>
              <a:t>turbine,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65">
                <a:latin typeface="Times New Roman"/>
                <a:cs typeface="Times New Roman"/>
              </a:rPr>
              <a:t>water </a:t>
            </a:r>
            <a:r>
              <a:rPr b="1" dirty="0" sz="2300" spc="-35">
                <a:latin typeface="Times New Roman"/>
                <a:cs typeface="Times New Roman"/>
              </a:rPr>
              <a:t>level </a:t>
            </a:r>
            <a:r>
              <a:rPr b="1" dirty="0" sz="2300" spc="-20">
                <a:latin typeface="Times New Roman"/>
                <a:cs typeface="Times New Roman"/>
              </a:rPr>
              <a:t>in </a:t>
            </a:r>
            <a:r>
              <a:rPr b="1" dirty="0" sz="2300" spc="-65">
                <a:latin typeface="Times New Roman"/>
                <a:cs typeface="Times New Roman"/>
              </a:rPr>
              <a:t>the  </a:t>
            </a:r>
            <a:r>
              <a:rPr b="1" dirty="0" sz="2300" spc="-55">
                <a:latin typeface="Times New Roman"/>
                <a:cs typeface="Times New Roman"/>
              </a:rPr>
              <a:t>surge </a:t>
            </a:r>
            <a:r>
              <a:rPr b="1" dirty="0" sz="2300" spc="-75">
                <a:latin typeface="Times New Roman"/>
                <a:cs typeface="Times New Roman"/>
              </a:rPr>
              <a:t>chamber rises, </a:t>
            </a:r>
            <a:r>
              <a:rPr b="1" dirty="0" sz="2300" spc="-70">
                <a:latin typeface="Times New Roman"/>
                <a:cs typeface="Times New Roman"/>
              </a:rPr>
              <a:t>and </a:t>
            </a:r>
            <a:r>
              <a:rPr b="1" dirty="0" sz="2300" spc="-65">
                <a:latin typeface="Times New Roman"/>
                <a:cs typeface="Times New Roman"/>
              </a:rPr>
              <a:t>decelerates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20">
                <a:latin typeface="Times New Roman"/>
                <a:cs typeface="Times New Roman"/>
              </a:rPr>
              <a:t>flow </a:t>
            </a:r>
            <a:r>
              <a:rPr b="1" dirty="0" sz="2300" spc="-80">
                <a:latin typeface="Times New Roman"/>
                <a:cs typeface="Times New Roman"/>
              </a:rPr>
              <a:t>upstream </a:t>
            </a:r>
            <a:r>
              <a:rPr b="1" dirty="0" sz="2300" spc="-45">
                <a:latin typeface="Times New Roman"/>
                <a:cs typeface="Times New Roman"/>
              </a:rPr>
              <a:t>of </a:t>
            </a:r>
            <a:r>
              <a:rPr b="1" dirty="0" sz="2300" spc="-85">
                <a:latin typeface="Times New Roman"/>
                <a:cs typeface="Times New Roman"/>
              </a:rPr>
              <a:t>it. </a:t>
            </a:r>
            <a:r>
              <a:rPr dirty="0" sz="2300" spc="-55">
                <a:latin typeface="Times New Roman"/>
                <a:cs typeface="Times New Roman"/>
              </a:rPr>
              <a:t>But  </a:t>
            </a:r>
            <a:r>
              <a:rPr dirty="0" sz="2300" spc="70">
                <a:latin typeface="Times New Roman"/>
                <a:cs typeface="Times New Roman"/>
              </a:rPr>
              <a:t>when </a:t>
            </a:r>
            <a:r>
              <a:rPr dirty="0" sz="2300" spc="30">
                <a:latin typeface="Times New Roman"/>
                <a:cs typeface="Times New Roman"/>
              </a:rPr>
              <a:t>additional </a:t>
            </a:r>
            <a:r>
              <a:rPr dirty="0" sz="2300" spc="15">
                <a:latin typeface="Times New Roman"/>
                <a:cs typeface="Times New Roman"/>
              </a:rPr>
              <a:t>load </a:t>
            </a:r>
            <a:r>
              <a:rPr dirty="0" sz="2300" spc="-30">
                <a:latin typeface="Times New Roman"/>
                <a:cs typeface="Times New Roman"/>
              </a:rPr>
              <a:t>comes, </a:t>
            </a:r>
            <a:r>
              <a:rPr dirty="0" sz="2300" spc="45">
                <a:latin typeface="Times New Roman"/>
                <a:cs typeface="Times New Roman"/>
              </a:rPr>
              <a:t>the </a:t>
            </a:r>
            <a:r>
              <a:rPr dirty="0" sz="2300" spc="20">
                <a:latin typeface="Times New Roman"/>
                <a:cs typeface="Times New Roman"/>
              </a:rPr>
              <a:t>immediate </a:t>
            </a:r>
            <a:r>
              <a:rPr dirty="0" sz="2300" spc="50">
                <a:latin typeface="Times New Roman"/>
                <a:cs typeface="Times New Roman"/>
              </a:rPr>
              <a:t>demand </a:t>
            </a:r>
            <a:r>
              <a:rPr dirty="0" sz="2300" spc="-40">
                <a:latin typeface="Times New Roman"/>
                <a:cs typeface="Times New Roman"/>
              </a:rPr>
              <a:t>is </a:t>
            </a:r>
            <a:r>
              <a:rPr dirty="0" sz="2300" spc="20">
                <a:latin typeface="Times New Roman"/>
                <a:cs typeface="Times New Roman"/>
              </a:rPr>
              <a:t>met </a:t>
            </a:r>
            <a:r>
              <a:rPr dirty="0" sz="2300" spc="-25">
                <a:latin typeface="Times New Roman"/>
                <a:cs typeface="Times New Roman"/>
              </a:rPr>
              <a:t>by  </a:t>
            </a:r>
            <a:r>
              <a:rPr dirty="0" sz="2300" spc="60">
                <a:latin typeface="Times New Roman"/>
                <a:cs typeface="Times New Roman"/>
              </a:rPr>
              <a:t>drawing </a:t>
            </a:r>
            <a:r>
              <a:rPr dirty="0" sz="2300" spc="55">
                <a:latin typeface="Times New Roman"/>
                <a:cs typeface="Times New Roman"/>
              </a:rPr>
              <a:t>water </a:t>
            </a:r>
            <a:r>
              <a:rPr dirty="0" sz="2300" spc="30">
                <a:latin typeface="Times New Roman"/>
                <a:cs typeface="Times New Roman"/>
              </a:rPr>
              <a:t>from </a:t>
            </a:r>
            <a:r>
              <a:rPr dirty="0" sz="2300" spc="45">
                <a:latin typeface="Times New Roman"/>
                <a:cs typeface="Times New Roman"/>
              </a:rPr>
              <a:t>the </a:t>
            </a:r>
            <a:r>
              <a:rPr dirty="0" sz="2300" spc="40">
                <a:latin typeface="Times New Roman"/>
                <a:cs typeface="Times New Roman"/>
              </a:rPr>
              <a:t>surge </a:t>
            </a:r>
            <a:r>
              <a:rPr dirty="0" sz="2300" spc="35">
                <a:latin typeface="Times New Roman"/>
                <a:cs typeface="Times New Roman"/>
              </a:rPr>
              <a:t>chamber, </a:t>
            </a:r>
            <a:r>
              <a:rPr dirty="0" sz="2300" spc="60">
                <a:latin typeface="Times New Roman"/>
                <a:cs typeface="Times New Roman"/>
              </a:rPr>
              <a:t>which </a:t>
            </a:r>
            <a:r>
              <a:rPr dirty="0" sz="2300" spc="15">
                <a:latin typeface="Times New Roman"/>
                <a:cs typeface="Times New Roman"/>
              </a:rPr>
              <a:t>accelerates </a:t>
            </a:r>
            <a:r>
              <a:rPr dirty="0" sz="2300" spc="50">
                <a:latin typeface="Times New Roman"/>
                <a:cs typeface="Times New Roman"/>
              </a:rPr>
              <a:t>the  </a:t>
            </a:r>
            <a:r>
              <a:rPr dirty="0" sz="2300" spc="-5">
                <a:latin typeface="Times New Roman"/>
                <a:cs typeface="Times New Roman"/>
              </a:rPr>
              <a:t>flow </a:t>
            </a:r>
            <a:r>
              <a:rPr dirty="0" sz="2300" spc="45">
                <a:latin typeface="Times New Roman"/>
                <a:cs typeface="Times New Roman"/>
              </a:rPr>
              <a:t>gradient </a:t>
            </a:r>
            <a:r>
              <a:rPr dirty="0" sz="2300" spc="75">
                <a:latin typeface="Times New Roman"/>
                <a:cs typeface="Times New Roman"/>
              </a:rPr>
              <a:t>and </a:t>
            </a:r>
            <a:r>
              <a:rPr dirty="0" sz="2300" spc="55">
                <a:latin typeface="Times New Roman"/>
                <a:cs typeface="Times New Roman"/>
              </a:rPr>
              <a:t>thus </a:t>
            </a:r>
            <a:r>
              <a:rPr dirty="0" sz="2300" spc="15">
                <a:latin typeface="Times New Roman"/>
                <a:cs typeface="Times New Roman"/>
              </a:rPr>
              <a:t>accelerates </a:t>
            </a:r>
            <a:r>
              <a:rPr dirty="0" sz="2300" spc="50">
                <a:latin typeface="Times New Roman"/>
                <a:cs typeface="Times New Roman"/>
              </a:rPr>
              <a:t>the </a:t>
            </a:r>
            <a:r>
              <a:rPr dirty="0" sz="2300" spc="-10">
                <a:latin typeface="Times New Roman"/>
                <a:cs typeface="Times New Roman"/>
              </a:rPr>
              <a:t>flow </a:t>
            </a:r>
            <a:r>
              <a:rPr dirty="0" sz="2300" spc="55">
                <a:latin typeface="Times New Roman"/>
                <a:cs typeface="Times New Roman"/>
              </a:rPr>
              <a:t>in </a:t>
            </a:r>
            <a:r>
              <a:rPr dirty="0" sz="2300" spc="50">
                <a:latin typeface="Times New Roman"/>
                <a:cs typeface="Times New Roman"/>
              </a:rPr>
              <a:t>the </a:t>
            </a:r>
            <a:r>
              <a:rPr dirty="0" sz="2300" spc="15">
                <a:latin typeface="Times New Roman"/>
                <a:cs typeface="Times New Roman"/>
              </a:rPr>
              <a:t>reservoir</a:t>
            </a:r>
            <a:r>
              <a:rPr b="1" dirty="0" sz="2300" spc="15">
                <a:latin typeface="Times New Roman"/>
                <a:cs typeface="Times New Roman"/>
              </a:rPr>
              <a:t>. </a:t>
            </a:r>
            <a:r>
              <a:rPr b="1" dirty="0" sz="2300" spc="-270">
                <a:latin typeface="Times New Roman"/>
                <a:cs typeface="Times New Roman"/>
              </a:rPr>
              <a:t>A  </a:t>
            </a:r>
            <a:r>
              <a:rPr b="1" dirty="0" sz="2300" spc="-55">
                <a:latin typeface="Times New Roman"/>
                <a:cs typeface="Times New Roman"/>
              </a:rPr>
              <a:t>surge </a:t>
            </a:r>
            <a:r>
              <a:rPr b="1" dirty="0" sz="2300" spc="-95">
                <a:latin typeface="Times New Roman"/>
                <a:cs typeface="Times New Roman"/>
              </a:rPr>
              <a:t>tank </a:t>
            </a:r>
            <a:r>
              <a:rPr b="1" dirty="0" sz="2300" spc="-65">
                <a:latin typeface="Times New Roman"/>
                <a:cs typeface="Times New Roman"/>
              </a:rPr>
              <a:t>therefore </a:t>
            </a:r>
            <a:r>
              <a:rPr b="1" dirty="0" sz="2300" spc="-55">
                <a:latin typeface="Times New Roman"/>
                <a:cs typeface="Times New Roman"/>
              </a:rPr>
              <a:t>reduce the </a:t>
            </a:r>
            <a:r>
              <a:rPr b="1" dirty="0" sz="2300" spc="-75">
                <a:latin typeface="Times New Roman"/>
                <a:cs typeface="Times New Roman"/>
              </a:rPr>
              <a:t>pressure </a:t>
            </a:r>
            <a:r>
              <a:rPr b="1" dirty="0" sz="2300" spc="-55">
                <a:latin typeface="Times New Roman"/>
                <a:cs typeface="Times New Roman"/>
              </a:rPr>
              <a:t>fluctuations </a:t>
            </a:r>
            <a:r>
              <a:rPr b="1" dirty="0" sz="2300" spc="-20">
                <a:latin typeface="Times New Roman"/>
                <a:cs typeface="Times New Roman"/>
              </a:rPr>
              <a:t>in </a:t>
            </a:r>
            <a:r>
              <a:rPr b="1" dirty="0" sz="2300" spc="-55">
                <a:latin typeface="Times New Roman"/>
                <a:cs typeface="Times New Roman"/>
              </a:rPr>
              <a:t>the  </a:t>
            </a:r>
            <a:r>
              <a:rPr b="1" dirty="0" sz="2300" spc="-50">
                <a:latin typeface="Times New Roman"/>
                <a:cs typeface="Times New Roman"/>
              </a:rPr>
              <a:t>conduit </a:t>
            </a:r>
            <a:r>
              <a:rPr b="1" dirty="0" sz="2300" spc="-55">
                <a:latin typeface="Times New Roman"/>
                <a:cs typeface="Times New Roman"/>
              </a:rPr>
              <a:t>pipe </a:t>
            </a:r>
            <a:r>
              <a:rPr b="1" dirty="0" sz="2300" spc="-75">
                <a:latin typeface="Times New Roman"/>
                <a:cs typeface="Times New Roman"/>
              </a:rPr>
              <a:t>considerably, </a:t>
            </a:r>
            <a:r>
              <a:rPr b="1" dirty="0" sz="2300" spc="-70">
                <a:latin typeface="Times New Roman"/>
                <a:cs typeface="Times New Roman"/>
              </a:rPr>
              <a:t>and </a:t>
            </a:r>
            <a:r>
              <a:rPr b="1" dirty="0" sz="2300" spc="-60">
                <a:latin typeface="Times New Roman"/>
                <a:cs typeface="Times New Roman"/>
              </a:rPr>
              <a:t>thus </a:t>
            </a:r>
            <a:r>
              <a:rPr b="1" dirty="0" sz="2300" spc="-70">
                <a:latin typeface="Times New Roman"/>
                <a:cs typeface="Times New Roman"/>
              </a:rPr>
              <a:t>prevents </a:t>
            </a:r>
            <a:r>
              <a:rPr b="1" dirty="0" sz="2300" spc="-65">
                <a:latin typeface="Times New Roman"/>
                <a:cs typeface="Times New Roman"/>
              </a:rPr>
              <a:t>additional </a:t>
            </a:r>
            <a:r>
              <a:rPr b="1" dirty="0" sz="2300" spc="-60">
                <a:latin typeface="Times New Roman"/>
                <a:cs typeface="Times New Roman"/>
              </a:rPr>
              <a:t>water  </a:t>
            </a:r>
            <a:r>
              <a:rPr b="1" dirty="0" sz="2300" spc="-80">
                <a:latin typeface="Times New Roman"/>
                <a:cs typeface="Times New Roman"/>
              </a:rPr>
              <a:t>hammer </a:t>
            </a:r>
            <a:r>
              <a:rPr b="1" dirty="0" sz="2300" spc="-75">
                <a:latin typeface="Times New Roman"/>
                <a:cs typeface="Times New Roman"/>
              </a:rPr>
              <a:t>pressure </a:t>
            </a:r>
            <a:r>
              <a:rPr b="1" dirty="0" sz="2300" spc="-80">
                <a:latin typeface="Times New Roman"/>
                <a:cs typeface="Times New Roman"/>
              </a:rPr>
              <a:t>from </a:t>
            </a:r>
            <a:r>
              <a:rPr b="1" dirty="0" sz="2300" spc="-50">
                <a:latin typeface="Times New Roman"/>
                <a:cs typeface="Times New Roman"/>
              </a:rPr>
              <a:t>being </a:t>
            </a:r>
            <a:r>
              <a:rPr b="1" dirty="0" sz="2300" spc="-60">
                <a:latin typeface="Times New Roman"/>
                <a:cs typeface="Times New Roman"/>
              </a:rPr>
              <a:t>exerted </a:t>
            </a:r>
            <a:r>
              <a:rPr b="1" dirty="0" sz="2300" spc="-45">
                <a:latin typeface="Times New Roman"/>
                <a:cs typeface="Times New Roman"/>
              </a:rPr>
              <a:t>upon </a:t>
            </a:r>
            <a:r>
              <a:rPr b="1" dirty="0" sz="2300" spc="-60">
                <a:latin typeface="Times New Roman"/>
                <a:cs typeface="Times New Roman"/>
              </a:rPr>
              <a:t>the </a:t>
            </a:r>
            <a:r>
              <a:rPr b="1" dirty="0" sz="2300" spc="-25">
                <a:latin typeface="Times New Roman"/>
                <a:cs typeface="Times New Roman"/>
              </a:rPr>
              <a:t>wall </a:t>
            </a:r>
            <a:r>
              <a:rPr b="1" dirty="0" sz="2300" spc="-45">
                <a:latin typeface="Times New Roman"/>
                <a:cs typeface="Times New Roman"/>
              </a:rPr>
              <a:t>of </a:t>
            </a:r>
            <a:r>
              <a:rPr b="1" dirty="0" sz="2300" spc="-60">
                <a:latin typeface="Times New Roman"/>
                <a:cs typeface="Times New Roman"/>
              </a:rPr>
              <a:t>the  </a:t>
            </a:r>
            <a:r>
              <a:rPr b="1" dirty="0" sz="2300" spc="-55">
                <a:latin typeface="Times New Roman"/>
                <a:cs typeface="Times New Roman"/>
              </a:rPr>
              <a:t>conduit.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55" name="object 3"/>
          <p:cNvSpPr txBox="1">
            <a:spLocks noGrp="1"/>
          </p:cNvSpPr>
          <p:nvPr>
            <p:ph type="title"/>
          </p:nvPr>
        </p:nvSpPr>
        <p:spPr>
          <a:xfrm>
            <a:off x="457599" y="158623"/>
            <a:ext cx="8145769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905635" marL="2072639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30"/>
              <a:t>Scheme</a:t>
            </a:r>
          </a:p>
        </p:txBody>
      </p:sp>
      <p:sp>
        <p:nvSpPr>
          <p:cNvPr id="1048856" name="object 4"/>
          <p:cNvSpPr/>
          <p:nvPr/>
        </p:nvSpPr>
        <p:spPr>
          <a:xfrm>
            <a:off x="240791" y="1490472"/>
            <a:ext cx="8622792" cy="4480559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57" name="object 5"/>
          <p:cNvSpPr txBox="1"/>
          <p:nvPr/>
        </p:nvSpPr>
        <p:spPr>
          <a:xfrm>
            <a:off x="535940" y="1579829"/>
            <a:ext cx="8075295" cy="4455160"/>
          </a:xfrm>
          <a:prstGeom prst="rect"/>
        </p:spPr>
        <p:txBody>
          <a:bodyPr bIns="0" lIns="0" rIns="0" rtlCol="0" tIns="1333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5600"/>
              </a:tabLst>
            </a:pPr>
            <a:r>
              <a:rPr dirty="0" sz="3200" spc="-5">
                <a:latin typeface="Times New Roman"/>
                <a:cs typeface="Times New Roman"/>
              </a:rPr>
              <a:t>Various </a:t>
            </a:r>
            <a:r>
              <a:rPr dirty="0" sz="3200" spc="-10">
                <a:latin typeface="Times New Roman"/>
                <a:cs typeface="Times New Roman"/>
              </a:rPr>
              <a:t>types </a:t>
            </a:r>
            <a:r>
              <a:rPr dirty="0" sz="3200" spc="-50">
                <a:latin typeface="Times New Roman"/>
                <a:cs typeface="Times New Roman"/>
              </a:rPr>
              <a:t>of </a:t>
            </a:r>
            <a:r>
              <a:rPr dirty="0" sz="3200" spc="50">
                <a:latin typeface="Times New Roman"/>
                <a:cs typeface="Times New Roman"/>
              </a:rPr>
              <a:t>surge </a:t>
            </a:r>
            <a:r>
              <a:rPr dirty="0" sz="3200" spc="40">
                <a:latin typeface="Times New Roman"/>
                <a:cs typeface="Times New Roman"/>
              </a:rPr>
              <a:t>tanks </a:t>
            </a:r>
            <a:r>
              <a:rPr dirty="0" sz="3200" spc="65">
                <a:latin typeface="Times New Roman"/>
                <a:cs typeface="Times New Roman"/>
              </a:rPr>
              <a:t>such </a:t>
            </a:r>
            <a:r>
              <a:rPr dirty="0" sz="3200" spc="5">
                <a:latin typeface="Times New Roman"/>
                <a:cs typeface="Times New Roman"/>
              </a:rPr>
              <a:t>as </a:t>
            </a:r>
            <a:r>
              <a:rPr b="1" dirty="0" sz="3200" spc="-50">
                <a:latin typeface="Times New Roman"/>
                <a:cs typeface="Times New Roman"/>
              </a:rPr>
              <a:t>(i) </a:t>
            </a:r>
            <a:r>
              <a:rPr b="1" dirty="0" sz="3200" spc="-80">
                <a:latin typeface="Times New Roman"/>
                <a:cs typeface="Times New Roman"/>
              </a:rPr>
              <a:t>simple  </a:t>
            </a:r>
            <a:r>
              <a:rPr b="1" dirty="0" sz="3200" spc="-75">
                <a:latin typeface="Times New Roman"/>
                <a:cs typeface="Times New Roman"/>
              </a:rPr>
              <a:t>surge </a:t>
            </a:r>
            <a:r>
              <a:rPr b="1" dirty="0" sz="3200" spc="-130">
                <a:latin typeface="Times New Roman"/>
                <a:cs typeface="Times New Roman"/>
              </a:rPr>
              <a:t>tank </a:t>
            </a:r>
            <a:r>
              <a:rPr b="1" dirty="0" sz="3200" spc="-50">
                <a:latin typeface="Times New Roman"/>
                <a:cs typeface="Times New Roman"/>
              </a:rPr>
              <a:t>(ii) </a:t>
            </a:r>
            <a:r>
              <a:rPr b="1" dirty="0" sz="3200" spc="-145">
                <a:latin typeface="Times New Roman"/>
                <a:cs typeface="Times New Roman"/>
              </a:rPr>
              <a:t>Throttled </a:t>
            </a:r>
            <a:r>
              <a:rPr b="1" dirty="0" sz="3200" spc="-75">
                <a:latin typeface="Times New Roman"/>
                <a:cs typeface="Times New Roman"/>
              </a:rPr>
              <a:t>surge </a:t>
            </a:r>
            <a:r>
              <a:rPr b="1" dirty="0" sz="3200" spc="-105">
                <a:latin typeface="Times New Roman"/>
                <a:cs typeface="Times New Roman"/>
              </a:rPr>
              <a:t>chamber </a:t>
            </a:r>
            <a:r>
              <a:rPr b="1" dirty="0" sz="3200" spc="-50">
                <a:latin typeface="Times New Roman"/>
                <a:cs typeface="Times New Roman"/>
              </a:rPr>
              <a:t>(iii)  </a:t>
            </a:r>
            <a:r>
              <a:rPr b="1" dirty="0" sz="3200" spc="-80">
                <a:latin typeface="Times New Roman"/>
                <a:cs typeface="Times New Roman"/>
              </a:rPr>
              <a:t>Differential </a:t>
            </a:r>
            <a:r>
              <a:rPr b="1" dirty="0" sz="3200" spc="-75">
                <a:latin typeface="Times New Roman"/>
                <a:cs typeface="Times New Roman"/>
              </a:rPr>
              <a:t>surge </a:t>
            </a:r>
            <a:r>
              <a:rPr b="1" dirty="0" sz="3200" spc="-100">
                <a:latin typeface="Times New Roman"/>
                <a:cs typeface="Times New Roman"/>
              </a:rPr>
              <a:t>chamber </a:t>
            </a:r>
            <a:r>
              <a:rPr b="1" dirty="0" sz="3200" spc="-65">
                <a:latin typeface="Times New Roman"/>
                <a:cs typeface="Times New Roman"/>
              </a:rPr>
              <a:t>(iv) </a:t>
            </a:r>
            <a:r>
              <a:rPr b="1" dirty="0" sz="3200" spc="-90">
                <a:latin typeface="Times New Roman"/>
                <a:cs typeface="Times New Roman"/>
              </a:rPr>
              <a:t>Multiple </a:t>
            </a:r>
            <a:r>
              <a:rPr b="1" dirty="0" sz="3200" spc="-75">
                <a:latin typeface="Times New Roman"/>
                <a:cs typeface="Times New Roman"/>
              </a:rPr>
              <a:t>surge  </a:t>
            </a:r>
            <a:r>
              <a:rPr b="1" dirty="0" sz="3200" spc="-110">
                <a:latin typeface="Times New Roman"/>
                <a:cs typeface="Times New Roman"/>
              </a:rPr>
              <a:t>chamber.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85">
                <a:latin typeface="Times New Roman"/>
                <a:cs typeface="Times New Roman"/>
              </a:rPr>
              <a:t>The </a:t>
            </a:r>
            <a:r>
              <a:rPr b="1" dirty="0" sz="3200" spc="-85">
                <a:latin typeface="Times New Roman"/>
                <a:cs typeface="Times New Roman"/>
              </a:rPr>
              <a:t>main </a:t>
            </a:r>
            <a:r>
              <a:rPr b="1" dirty="0" sz="3200" spc="-100">
                <a:latin typeface="Times New Roman"/>
                <a:cs typeface="Times New Roman"/>
              </a:rPr>
              <a:t>advantage </a:t>
            </a:r>
            <a:r>
              <a:rPr b="1" dirty="0" sz="3200" spc="-70">
                <a:latin typeface="Times New Roman"/>
                <a:cs typeface="Times New Roman"/>
              </a:rPr>
              <a:t>of </a:t>
            </a:r>
            <a:r>
              <a:rPr b="1" dirty="0" sz="3200" spc="-85">
                <a:latin typeface="Times New Roman"/>
                <a:cs typeface="Times New Roman"/>
              </a:rPr>
              <a:t>differential </a:t>
            </a:r>
            <a:r>
              <a:rPr b="1" dirty="0" sz="3200" spc="-105">
                <a:latin typeface="Times New Roman"/>
                <a:cs typeface="Times New Roman"/>
              </a:rPr>
              <a:t>type </a:t>
            </a:r>
            <a:r>
              <a:rPr b="1" dirty="0" sz="3200" spc="-85">
                <a:latin typeface="Times New Roman"/>
                <a:cs typeface="Times New Roman"/>
              </a:rPr>
              <a:t>of  </a:t>
            </a:r>
            <a:r>
              <a:rPr b="1" dirty="0" sz="3200" spc="-75">
                <a:latin typeface="Times New Roman"/>
                <a:cs typeface="Times New Roman"/>
              </a:rPr>
              <a:t>surge </a:t>
            </a:r>
            <a:r>
              <a:rPr b="1" dirty="0" sz="3200" spc="-130">
                <a:latin typeface="Times New Roman"/>
                <a:cs typeface="Times New Roman"/>
              </a:rPr>
              <a:t>tank </a:t>
            </a:r>
            <a:r>
              <a:rPr b="1" dirty="0" sz="3200" spc="-90">
                <a:latin typeface="Times New Roman"/>
                <a:cs typeface="Times New Roman"/>
              </a:rPr>
              <a:t>over </a:t>
            </a:r>
            <a:r>
              <a:rPr b="1" dirty="0" sz="3200" spc="-80">
                <a:latin typeface="Times New Roman"/>
                <a:cs typeface="Times New Roman"/>
              </a:rPr>
              <a:t>simple </a:t>
            </a:r>
            <a:r>
              <a:rPr b="1" dirty="0" sz="3200" spc="-130">
                <a:latin typeface="Times New Roman"/>
                <a:cs typeface="Times New Roman"/>
              </a:rPr>
              <a:t>tank </a:t>
            </a:r>
            <a:r>
              <a:rPr b="1" dirty="0" sz="3200" spc="-55">
                <a:latin typeface="Times New Roman"/>
                <a:cs typeface="Times New Roman"/>
              </a:rPr>
              <a:t>lies </a:t>
            </a:r>
            <a:r>
              <a:rPr b="1" dirty="0" sz="3200" spc="-30">
                <a:latin typeface="Times New Roman"/>
                <a:cs typeface="Times New Roman"/>
              </a:rPr>
              <a:t>in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90">
                <a:latin typeface="Times New Roman"/>
                <a:cs typeface="Times New Roman"/>
              </a:rPr>
              <a:t>fact </a:t>
            </a:r>
            <a:r>
              <a:rPr b="1" dirty="0" sz="3200" spc="-120">
                <a:latin typeface="Times New Roman"/>
                <a:cs typeface="Times New Roman"/>
              </a:rPr>
              <a:t>that 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105">
                <a:latin typeface="Times New Roman"/>
                <a:cs typeface="Times New Roman"/>
              </a:rPr>
              <a:t>retarding </a:t>
            </a:r>
            <a:r>
              <a:rPr b="1" dirty="0" sz="3200" spc="-630">
                <a:latin typeface="Times New Roman"/>
                <a:cs typeface="Times New Roman"/>
              </a:rPr>
              <a:t>&amp; </a:t>
            </a:r>
            <a:r>
              <a:rPr b="1" dirty="0" sz="3200" spc="-75">
                <a:latin typeface="Times New Roman"/>
                <a:cs typeface="Times New Roman"/>
              </a:rPr>
              <a:t>accelerating </a:t>
            </a:r>
            <a:r>
              <a:rPr b="1" dirty="0" sz="3200" spc="-90">
                <a:latin typeface="Times New Roman"/>
                <a:cs typeface="Times New Roman"/>
              </a:rPr>
              <a:t>heads </a:t>
            </a:r>
            <a:r>
              <a:rPr b="1" dirty="0" sz="3200" spc="-114">
                <a:latin typeface="Times New Roman"/>
                <a:cs typeface="Times New Roman"/>
              </a:rPr>
              <a:t>are  </a:t>
            </a:r>
            <a:r>
              <a:rPr b="1" dirty="0" sz="3200" spc="-75">
                <a:latin typeface="Times New Roman"/>
                <a:cs typeface="Times New Roman"/>
              </a:rPr>
              <a:t>developed </a:t>
            </a:r>
            <a:r>
              <a:rPr b="1" dirty="0" sz="3200" spc="-95">
                <a:latin typeface="Times New Roman"/>
                <a:cs typeface="Times New Roman"/>
              </a:rPr>
              <a:t>more </a:t>
            </a:r>
            <a:r>
              <a:rPr b="1" dirty="0" sz="3200" spc="-85">
                <a:latin typeface="Times New Roman"/>
                <a:cs typeface="Times New Roman"/>
              </a:rPr>
              <a:t>quickly </a:t>
            </a:r>
            <a:r>
              <a:rPr b="1" dirty="0" sz="3200" spc="-20">
                <a:latin typeface="Times New Roman"/>
                <a:cs typeface="Times New Roman"/>
              </a:rPr>
              <a:t>in </a:t>
            </a:r>
            <a:r>
              <a:rPr b="1" dirty="0" sz="3200" spc="-80">
                <a:latin typeface="Times New Roman"/>
                <a:cs typeface="Times New Roman"/>
              </a:rPr>
              <a:t>differential</a:t>
            </a:r>
            <a:r>
              <a:rPr b="1" dirty="0" sz="3200" spc="-235">
                <a:latin typeface="Times New Roman"/>
                <a:cs typeface="Times New Roman"/>
              </a:rPr>
              <a:t> </a:t>
            </a:r>
            <a:r>
              <a:rPr b="1" dirty="0" sz="3200" spc="-100">
                <a:latin typeface="Times New Roman"/>
                <a:cs typeface="Times New Roman"/>
              </a:rPr>
              <a:t>types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object 2"/>
          <p:cNvSpPr/>
          <p:nvPr/>
        </p:nvSpPr>
        <p:spPr>
          <a:xfrm>
            <a:off x="1104900" y="362711"/>
            <a:ext cx="6880859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59" name="object 3"/>
          <p:cNvSpPr txBox="1">
            <a:spLocks noGrp="1"/>
          </p:cNvSpPr>
          <p:nvPr>
            <p:ph type="title"/>
          </p:nvPr>
        </p:nvSpPr>
        <p:spPr>
          <a:xfrm>
            <a:off x="1477136" y="463423"/>
            <a:ext cx="6799842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60"/>
              <a:t>Surge </a:t>
            </a:r>
            <a:r>
              <a:rPr dirty="0" spc="-265"/>
              <a:t>Tank </a:t>
            </a:r>
            <a:r>
              <a:rPr dirty="0" spc="-135"/>
              <a:t>or </a:t>
            </a:r>
            <a:r>
              <a:rPr dirty="0" spc="-160"/>
              <a:t>Surge</a:t>
            </a:r>
            <a:r>
              <a:rPr dirty="0" spc="160"/>
              <a:t> </a:t>
            </a:r>
            <a:r>
              <a:rPr dirty="0" spc="-190"/>
              <a:t>Chamber</a:t>
            </a:r>
          </a:p>
        </p:txBody>
      </p:sp>
      <p:grpSp>
        <p:nvGrpSpPr>
          <p:cNvPr id="147" name="object 4"/>
          <p:cNvGrpSpPr/>
          <p:nvPr/>
        </p:nvGrpSpPr>
        <p:grpSpPr>
          <a:xfrm>
            <a:off x="413004" y="1524000"/>
            <a:ext cx="7816850" cy="5073650"/>
            <a:chOff x="413004" y="1524000"/>
            <a:chExt cx="7816850" cy="5073650"/>
          </a:xfrm>
        </p:grpSpPr>
        <p:sp>
          <p:nvSpPr>
            <p:cNvPr id="1048860" name="object 5"/>
            <p:cNvSpPr/>
            <p:nvPr/>
          </p:nvSpPr>
          <p:spPr>
            <a:xfrm>
              <a:off x="413004" y="1766315"/>
              <a:ext cx="7574280" cy="48310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61" name="object 6"/>
            <p:cNvSpPr/>
            <p:nvPr/>
          </p:nvSpPr>
          <p:spPr>
            <a:xfrm>
              <a:off x="762000" y="1524000"/>
              <a:ext cx="7467600" cy="47244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object 2"/>
          <p:cNvSpPr/>
          <p:nvPr/>
        </p:nvSpPr>
        <p:spPr>
          <a:xfrm>
            <a:off x="1104900" y="362711"/>
            <a:ext cx="6880859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63" name="object 3"/>
          <p:cNvSpPr txBox="1">
            <a:spLocks noGrp="1"/>
          </p:cNvSpPr>
          <p:nvPr>
            <p:ph type="title"/>
          </p:nvPr>
        </p:nvSpPr>
        <p:spPr>
          <a:xfrm>
            <a:off x="1477136" y="463423"/>
            <a:ext cx="7171689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60"/>
              <a:t>Surge </a:t>
            </a:r>
            <a:r>
              <a:rPr dirty="0" spc="-265"/>
              <a:t>Tank </a:t>
            </a:r>
            <a:r>
              <a:rPr dirty="0" spc="-135"/>
              <a:t>or </a:t>
            </a:r>
            <a:r>
              <a:rPr dirty="0" spc="-160"/>
              <a:t>Surge</a:t>
            </a:r>
            <a:r>
              <a:rPr dirty="0" spc="105"/>
              <a:t> </a:t>
            </a:r>
            <a:r>
              <a:rPr dirty="0" spc="-190"/>
              <a:t>Chamber</a:t>
            </a:r>
          </a:p>
        </p:txBody>
      </p:sp>
      <p:grpSp>
        <p:nvGrpSpPr>
          <p:cNvPr id="149" name="object 4"/>
          <p:cNvGrpSpPr/>
          <p:nvPr/>
        </p:nvGrpSpPr>
        <p:grpSpPr>
          <a:xfrm>
            <a:off x="928116" y="1828800"/>
            <a:ext cx="6616065" cy="4634865"/>
            <a:chOff x="928116" y="1828800"/>
            <a:chExt cx="6616065" cy="4634865"/>
          </a:xfrm>
        </p:grpSpPr>
        <p:sp>
          <p:nvSpPr>
            <p:cNvPr id="1048864" name="object 5"/>
            <p:cNvSpPr/>
            <p:nvPr/>
          </p:nvSpPr>
          <p:spPr>
            <a:xfrm>
              <a:off x="928116" y="2089404"/>
              <a:ext cx="6355080" cy="43738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65" name="object 6"/>
            <p:cNvSpPr/>
            <p:nvPr/>
          </p:nvSpPr>
          <p:spPr>
            <a:xfrm>
              <a:off x="1295400" y="1828800"/>
              <a:ext cx="6248400" cy="42672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object 2"/>
          <p:cNvSpPr/>
          <p:nvPr/>
        </p:nvSpPr>
        <p:spPr>
          <a:xfrm>
            <a:off x="1104900" y="362711"/>
            <a:ext cx="6880859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67" name="object 3"/>
          <p:cNvSpPr txBox="1">
            <a:spLocks noGrp="1"/>
          </p:cNvSpPr>
          <p:nvPr>
            <p:ph type="title"/>
          </p:nvPr>
        </p:nvSpPr>
        <p:spPr>
          <a:xfrm>
            <a:off x="1477136" y="463423"/>
            <a:ext cx="7034670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60"/>
              <a:t>Surge </a:t>
            </a:r>
            <a:r>
              <a:rPr dirty="0" spc="-265"/>
              <a:t>Tank </a:t>
            </a:r>
            <a:r>
              <a:rPr dirty="0" spc="-135"/>
              <a:t>or </a:t>
            </a:r>
            <a:r>
              <a:rPr dirty="0" spc="-160"/>
              <a:t>Surge</a:t>
            </a:r>
            <a:r>
              <a:rPr dirty="0" spc="105"/>
              <a:t> </a:t>
            </a:r>
            <a:r>
              <a:rPr dirty="0" spc="-190"/>
              <a:t>Chamber</a:t>
            </a:r>
          </a:p>
        </p:txBody>
      </p:sp>
      <p:grpSp>
        <p:nvGrpSpPr>
          <p:cNvPr id="151" name="object 4"/>
          <p:cNvGrpSpPr/>
          <p:nvPr/>
        </p:nvGrpSpPr>
        <p:grpSpPr>
          <a:xfrm>
            <a:off x="1014983" y="1798320"/>
            <a:ext cx="6728459" cy="4912360"/>
            <a:chOff x="1014983" y="1798320"/>
            <a:chExt cx="6728459" cy="4912360"/>
          </a:xfrm>
        </p:grpSpPr>
        <p:sp>
          <p:nvSpPr>
            <p:cNvPr id="1048868" name="object 5"/>
            <p:cNvSpPr/>
            <p:nvPr/>
          </p:nvSpPr>
          <p:spPr>
            <a:xfrm>
              <a:off x="1014983" y="2077212"/>
              <a:ext cx="6449568" cy="463296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69" name="object 6"/>
            <p:cNvSpPr/>
            <p:nvPr/>
          </p:nvSpPr>
          <p:spPr>
            <a:xfrm>
              <a:off x="1400555" y="1798320"/>
              <a:ext cx="6342888" cy="452628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0" name="object 2"/>
          <p:cNvSpPr/>
          <p:nvPr/>
        </p:nvSpPr>
        <p:spPr>
          <a:xfrm>
            <a:off x="705612" y="30480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71" name="object 3"/>
          <p:cNvSpPr txBox="1">
            <a:spLocks noGrp="1"/>
          </p:cNvSpPr>
          <p:nvPr>
            <p:ph type="title"/>
          </p:nvPr>
        </p:nvSpPr>
        <p:spPr>
          <a:xfrm>
            <a:off x="505044" y="158623"/>
            <a:ext cx="8131174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905635" marL="2072639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30"/>
              <a:t>Scheme</a:t>
            </a:r>
          </a:p>
        </p:txBody>
      </p:sp>
      <p:sp>
        <p:nvSpPr>
          <p:cNvPr id="1048872" name="object 4"/>
          <p:cNvSpPr/>
          <p:nvPr/>
        </p:nvSpPr>
        <p:spPr>
          <a:xfrm>
            <a:off x="291084" y="1464563"/>
            <a:ext cx="8519160" cy="4587240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73" name="object 5"/>
          <p:cNvSpPr txBox="1">
            <a:spLocks noGrp="1"/>
          </p:cNvSpPr>
          <p:nvPr>
            <p:ph type="body" idx="1"/>
          </p:nvPr>
        </p:nvSpPr>
        <p:spPr>
          <a:xfrm>
            <a:off x="734948" y="1272159"/>
            <a:ext cx="8075295" cy="232092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algn="just" indent="-342900" marL="355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algn="l" pos="355600"/>
              </a:tabLst>
            </a:pPr>
            <a:r>
              <a:rPr dirty="0" spc="-85"/>
              <a:t>Hydraulic</a:t>
            </a:r>
            <a:r>
              <a:rPr dirty="0" spc="-110"/>
              <a:t> Turbines</a:t>
            </a:r>
          </a:p>
          <a:p>
            <a:pPr algn="just" indent="-342900" marL="355600">
              <a:lnSpc>
                <a:spcPts val="2700"/>
              </a:lnSpc>
              <a:buFont typeface="Arial"/>
              <a:buChar char="•"/>
              <a:tabLst>
                <a:tab algn="l" pos="355600"/>
              </a:tabLst>
            </a:pPr>
            <a:r>
              <a:rPr dirty="0" spc="-114"/>
              <a:t>Turbines </a:t>
            </a:r>
            <a:r>
              <a:rPr dirty="0" spc="-90"/>
              <a:t>are </a:t>
            </a:r>
            <a:r>
              <a:rPr dirty="0" spc="-55"/>
              <a:t>machines </a:t>
            </a:r>
            <a:r>
              <a:rPr dirty="0" spc="-20"/>
              <a:t>which </a:t>
            </a:r>
            <a:r>
              <a:rPr dirty="0" spc="-70"/>
              <a:t>convert hydraulic </a:t>
            </a:r>
            <a:r>
              <a:rPr dirty="0" spc="-65"/>
              <a:t>energy</a:t>
            </a:r>
            <a:r>
              <a:rPr dirty="0" spc="114"/>
              <a:t> </a:t>
            </a:r>
            <a:r>
              <a:rPr dirty="0" spc="-60"/>
              <a:t>into</a:t>
            </a:r>
          </a:p>
          <a:p>
            <a:pPr algn="just" marL="355600" marR="5715">
              <a:lnSpc>
                <a:spcPts val="2400"/>
              </a:lnSpc>
              <a:spcBef>
                <a:spcPts val="280"/>
              </a:spcBef>
            </a:pPr>
            <a:r>
              <a:rPr dirty="0" spc="-50"/>
              <a:t>mechanical </a:t>
            </a:r>
            <a:r>
              <a:rPr dirty="0" spc="-75"/>
              <a:t>energy</a:t>
            </a:r>
            <a:r>
              <a:rPr b="0" dirty="0" spc="-75">
                <a:latin typeface="Times New Roman"/>
                <a:cs typeface="Times New Roman"/>
              </a:rPr>
              <a:t>. </a:t>
            </a:r>
            <a:r>
              <a:rPr b="0" dirty="0" spc="-40">
                <a:latin typeface="Times New Roman"/>
                <a:cs typeface="Times New Roman"/>
              </a:rPr>
              <a:t>The </a:t>
            </a:r>
            <a:r>
              <a:rPr b="0" dirty="0" spc="40">
                <a:latin typeface="Times New Roman"/>
                <a:cs typeface="Times New Roman"/>
              </a:rPr>
              <a:t>mechanical </a:t>
            </a:r>
            <a:r>
              <a:rPr b="0" dirty="0" spc="25">
                <a:latin typeface="Times New Roman"/>
                <a:cs typeface="Times New Roman"/>
              </a:rPr>
              <a:t>energy </a:t>
            </a:r>
            <a:r>
              <a:rPr b="0" dirty="0" spc="-40">
                <a:latin typeface="Times New Roman"/>
                <a:cs typeface="Times New Roman"/>
              </a:rPr>
              <a:t>so </a:t>
            </a:r>
            <a:r>
              <a:rPr b="0" dirty="0">
                <a:latin typeface="Times New Roman"/>
                <a:cs typeface="Times New Roman"/>
              </a:rPr>
              <a:t>developed  </a:t>
            </a:r>
            <a:r>
              <a:rPr b="0" dirty="0" spc="-30">
                <a:latin typeface="Times New Roman"/>
                <a:cs typeface="Times New Roman"/>
              </a:rPr>
              <a:t>by </a:t>
            </a:r>
            <a:r>
              <a:rPr b="0" dirty="0" spc="45">
                <a:latin typeface="Times New Roman"/>
                <a:cs typeface="Times New Roman"/>
              </a:rPr>
              <a:t>the </a:t>
            </a:r>
            <a:r>
              <a:rPr b="0" dirty="0" spc="60">
                <a:latin typeface="Times New Roman"/>
                <a:cs typeface="Times New Roman"/>
              </a:rPr>
              <a:t>turbine </a:t>
            </a:r>
            <a:r>
              <a:rPr b="0" dirty="0" spc="-45">
                <a:latin typeface="Times New Roman"/>
                <a:cs typeface="Times New Roman"/>
              </a:rPr>
              <a:t>is </a:t>
            </a:r>
            <a:r>
              <a:rPr b="0" dirty="0" spc="65">
                <a:latin typeface="Times New Roman"/>
                <a:cs typeface="Times New Roman"/>
              </a:rPr>
              <a:t>then </a:t>
            </a:r>
            <a:r>
              <a:rPr b="0" dirty="0" spc="20">
                <a:latin typeface="Times New Roman"/>
                <a:cs typeface="Times New Roman"/>
              </a:rPr>
              <a:t>used </a:t>
            </a:r>
            <a:r>
              <a:rPr b="0" dirty="0">
                <a:latin typeface="Times New Roman"/>
                <a:cs typeface="Times New Roman"/>
              </a:rPr>
              <a:t>to </a:t>
            </a:r>
            <a:r>
              <a:rPr b="0" dirty="0" spc="40">
                <a:latin typeface="Times New Roman"/>
                <a:cs typeface="Times New Roman"/>
              </a:rPr>
              <a:t>generate </a:t>
            </a:r>
            <a:r>
              <a:rPr b="0" dirty="0" spc="15">
                <a:latin typeface="Times New Roman"/>
                <a:cs typeface="Times New Roman"/>
              </a:rPr>
              <a:t>electric </a:t>
            </a:r>
            <a:r>
              <a:rPr b="0" dirty="0" spc="25">
                <a:latin typeface="Times New Roman"/>
                <a:cs typeface="Times New Roman"/>
              </a:rPr>
              <a:t>energy </a:t>
            </a:r>
            <a:r>
              <a:rPr b="0" dirty="0" spc="-20">
                <a:latin typeface="Times New Roman"/>
                <a:cs typeface="Times New Roman"/>
              </a:rPr>
              <a:t>by  </a:t>
            </a:r>
            <a:r>
              <a:rPr b="0" dirty="0" spc="30">
                <a:latin typeface="Times New Roman"/>
                <a:cs typeface="Times New Roman"/>
              </a:rPr>
              <a:t>direct coupling </a:t>
            </a:r>
            <a:r>
              <a:rPr b="0" dirty="0" spc="-45">
                <a:latin typeface="Times New Roman"/>
                <a:cs typeface="Times New Roman"/>
              </a:rPr>
              <a:t>of </a:t>
            </a:r>
            <a:r>
              <a:rPr b="0" dirty="0" spc="45">
                <a:latin typeface="Times New Roman"/>
                <a:cs typeface="Times New Roman"/>
              </a:rPr>
              <a:t>the </a:t>
            </a:r>
            <a:r>
              <a:rPr b="0" dirty="0" spc="20">
                <a:latin typeface="Times New Roman"/>
                <a:cs typeface="Times New Roman"/>
              </a:rPr>
              <a:t>shaft </a:t>
            </a:r>
            <a:r>
              <a:rPr b="0" dirty="0" spc="-45">
                <a:latin typeface="Times New Roman"/>
                <a:cs typeface="Times New Roman"/>
              </a:rPr>
              <a:t>of </a:t>
            </a:r>
            <a:r>
              <a:rPr b="0" dirty="0" spc="45">
                <a:latin typeface="Times New Roman"/>
                <a:cs typeface="Times New Roman"/>
              </a:rPr>
              <a:t>the </a:t>
            </a:r>
            <a:r>
              <a:rPr b="0" dirty="0" spc="60">
                <a:latin typeface="Times New Roman"/>
                <a:cs typeface="Times New Roman"/>
              </a:rPr>
              <a:t>turbine </a:t>
            </a:r>
            <a:r>
              <a:rPr b="0" dirty="0" spc="50">
                <a:latin typeface="Times New Roman"/>
                <a:cs typeface="Times New Roman"/>
              </a:rPr>
              <a:t>with</a:t>
            </a:r>
            <a:r>
              <a:rPr b="0" dirty="0" spc="-245">
                <a:latin typeface="Times New Roman"/>
                <a:cs typeface="Times New Roman"/>
              </a:rPr>
              <a:t> </a:t>
            </a:r>
            <a:r>
              <a:rPr b="0" dirty="0" spc="35">
                <a:latin typeface="Times New Roman"/>
                <a:cs typeface="Times New Roman"/>
              </a:rPr>
              <a:t>generator.</a:t>
            </a:r>
          </a:p>
        </p:txBody>
      </p:sp>
      <p:sp>
        <p:nvSpPr>
          <p:cNvPr id="1048874" name="object 6"/>
          <p:cNvSpPr txBox="1"/>
          <p:nvPr/>
        </p:nvSpPr>
        <p:spPr>
          <a:xfrm>
            <a:off x="535940" y="3212718"/>
            <a:ext cx="136525" cy="380366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5">
                <a:latin typeface="Arial"/>
                <a:cs typeface="Arial"/>
              </a:rPr>
              <a:t>•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48875" name="object 7"/>
          <p:cNvSpPr txBox="1"/>
          <p:nvPr/>
        </p:nvSpPr>
        <p:spPr>
          <a:xfrm>
            <a:off x="734948" y="3598130"/>
            <a:ext cx="7656195" cy="7486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  <a:tabLst>
                <a:tab algn="l" pos="4403725"/>
              </a:tabLst>
            </a:pPr>
            <a:r>
              <a:rPr b="1" dirty="0" sz="2500" spc="-125">
                <a:latin typeface="Times New Roman"/>
                <a:cs typeface="Times New Roman"/>
              </a:rPr>
              <a:t>In  </a:t>
            </a:r>
            <a:r>
              <a:rPr b="1" dirty="0" sz="2500" spc="-70">
                <a:latin typeface="Times New Roman"/>
                <a:cs typeface="Times New Roman"/>
              </a:rPr>
              <a:t>general,  </a:t>
            </a:r>
            <a:r>
              <a:rPr b="1" dirty="0" sz="2500" spc="-80">
                <a:latin typeface="Times New Roman"/>
                <a:cs typeface="Times New Roman"/>
              </a:rPr>
              <a:t>a  turbine</a:t>
            </a:r>
            <a:r>
              <a:rPr b="1" dirty="0" sz="2500" spc="-285">
                <a:latin typeface="Times New Roman"/>
                <a:cs typeface="Times New Roman"/>
              </a:rPr>
              <a:t> </a:t>
            </a:r>
            <a:r>
              <a:rPr b="1" dirty="0" sz="2500" spc="-60">
                <a:latin typeface="Times New Roman"/>
                <a:cs typeface="Times New Roman"/>
              </a:rPr>
              <a:t>consists</a:t>
            </a:r>
            <a:r>
              <a:rPr b="1" dirty="0" sz="2500" spc="254">
                <a:latin typeface="Times New Roman"/>
                <a:cs typeface="Times New Roman"/>
              </a:rPr>
              <a:t> </a:t>
            </a:r>
            <a:r>
              <a:rPr b="1" dirty="0" sz="2500" spc="-55">
                <a:latin typeface="Times New Roman"/>
                <a:cs typeface="Times New Roman"/>
              </a:rPr>
              <a:t>of	</a:t>
            </a:r>
            <a:r>
              <a:rPr b="1" dirty="0" sz="2500" spc="-25">
                <a:latin typeface="Times New Roman"/>
                <a:cs typeface="Times New Roman"/>
              </a:rPr>
              <a:t>wheel </a:t>
            </a:r>
            <a:r>
              <a:rPr b="1" dirty="0" sz="2500" spc="-15">
                <a:latin typeface="Times New Roman"/>
                <a:cs typeface="Times New Roman"/>
              </a:rPr>
              <a:t>which </a:t>
            </a:r>
            <a:r>
              <a:rPr b="1" dirty="0" sz="2500" spc="-45">
                <a:latin typeface="Times New Roman"/>
                <a:cs typeface="Times New Roman"/>
              </a:rPr>
              <a:t>is</a:t>
            </a:r>
            <a:r>
              <a:rPr b="1" dirty="0" sz="2500" spc="175">
                <a:latin typeface="Times New Roman"/>
                <a:cs typeface="Times New Roman"/>
              </a:rPr>
              <a:t> </a:t>
            </a:r>
            <a:r>
              <a:rPr b="1" dirty="0" sz="2500" spc="-85">
                <a:latin typeface="Times New Roman"/>
                <a:cs typeface="Times New Roman"/>
              </a:rPr>
              <a:t>provided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48876" name="object 8"/>
          <p:cNvSpPr txBox="1"/>
          <p:nvPr/>
        </p:nvSpPr>
        <p:spPr>
          <a:xfrm rot="38362">
            <a:off x="775333" y="4389865"/>
            <a:ext cx="7733030" cy="2425065"/>
          </a:xfrm>
          <a:prstGeom prst="rect"/>
        </p:spPr>
        <p:txBody>
          <a:bodyPr bIns="0" lIns="0" rIns="0" rtlCol="0" tIns="88265" vert="horz" wrap="square">
            <a:spAutoFit/>
          </a:bodyPr>
          <a:p>
            <a:pPr algn="just" marL="12700" marR="5080">
              <a:lnSpc>
                <a:spcPct val="80000"/>
              </a:lnSpc>
              <a:spcBef>
                <a:spcPts val="695"/>
              </a:spcBef>
            </a:pPr>
            <a:r>
              <a:rPr b="1" dirty="0" sz="2500" spc="-35">
                <a:latin typeface="Times New Roman"/>
                <a:cs typeface="Times New Roman"/>
              </a:rPr>
              <a:t>with </a:t>
            </a:r>
            <a:r>
              <a:rPr b="1" dirty="0" sz="2500" spc="-60">
                <a:latin typeface="Times New Roman"/>
                <a:cs typeface="Times New Roman"/>
              </a:rPr>
              <a:t>special designed </a:t>
            </a:r>
            <a:r>
              <a:rPr b="1" dirty="0" sz="2500" spc="-85">
                <a:latin typeface="Times New Roman"/>
                <a:cs typeface="Times New Roman"/>
              </a:rPr>
              <a:t>blades or </a:t>
            </a:r>
            <a:r>
              <a:rPr b="1" dirty="0" sz="2500" spc="-90">
                <a:latin typeface="Times New Roman"/>
                <a:cs typeface="Times New Roman"/>
              </a:rPr>
              <a:t>buckets. </a:t>
            </a:r>
            <a:r>
              <a:rPr b="1" dirty="0" sz="2500" spc="-155">
                <a:latin typeface="Times New Roman"/>
                <a:cs typeface="Times New Roman"/>
              </a:rPr>
              <a:t>The </a:t>
            </a:r>
            <a:r>
              <a:rPr b="1" dirty="0" sz="2500" spc="-75">
                <a:latin typeface="Times New Roman"/>
                <a:cs typeface="Times New Roman"/>
              </a:rPr>
              <a:t>water </a:t>
            </a:r>
            <a:r>
              <a:rPr b="1" dirty="0" sz="2500" spc="-50">
                <a:latin typeface="Times New Roman"/>
                <a:cs typeface="Times New Roman"/>
              </a:rPr>
              <a:t>having  </a:t>
            </a:r>
            <a:r>
              <a:rPr b="1" dirty="0" sz="2500" spc="-65">
                <a:latin typeface="Times New Roman"/>
                <a:cs typeface="Times New Roman"/>
              </a:rPr>
              <a:t>large hydraulic energy </a:t>
            </a:r>
            <a:r>
              <a:rPr b="1" dirty="0" sz="2500" spc="-45">
                <a:latin typeface="Times New Roman"/>
                <a:cs typeface="Times New Roman"/>
              </a:rPr>
              <a:t>is </a:t>
            </a:r>
            <a:r>
              <a:rPr b="1" dirty="0" sz="2500" spc="-90">
                <a:latin typeface="Times New Roman"/>
                <a:cs typeface="Times New Roman"/>
              </a:rPr>
              <a:t>made </a:t>
            </a:r>
            <a:r>
              <a:rPr b="1" dirty="0" sz="2500" spc="-80">
                <a:latin typeface="Times New Roman"/>
                <a:cs typeface="Times New Roman"/>
              </a:rPr>
              <a:t>to </a:t>
            </a:r>
            <a:r>
              <a:rPr b="1" dirty="0" sz="2500" spc="-95">
                <a:latin typeface="Times New Roman"/>
                <a:cs typeface="Times New Roman"/>
              </a:rPr>
              <a:t>strike </a:t>
            </a:r>
            <a:r>
              <a:rPr b="1" dirty="0" sz="2500" spc="-60">
                <a:latin typeface="Times New Roman"/>
                <a:cs typeface="Times New Roman"/>
              </a:rPr>
              <a:t>the </a:t>
            </a:r>
            <a:r>
              <a:rPr b="1" dirty="0" sz="2500" spc="-80">
                <a:latin typeface="Times New Roman"/>
                <a:cs typeface="Times New Roman"/>
              </a:rPr>
              <a:t>runner, and  </a:t>
            </a:r>
            <a:r>
              <a:rPr b="1" dirty="0" sz="2500" spc="-70">
                <a:latin typeface="Times New Roman"/>
                <a:cs typeface="Times New Roman"/>
              </a:rPr>
              <a:t>thus </a:t>
            </a:r>
            <a:r>
              <a:rPr b="1" dirty="0" sz="2500" spc="-50">
                <a:latin typeface="Times New Roman"/>
                <a:cs typeface="Times New Roman"/>
              </a:rPr>
              <a:t>cause </a:t>
            </a:r>
            <a:r>
              <a:rPr b="1" dirty="0" sz="2500" spc="-75">
                <a:latin typeface="Times New Roman"/>
                <a:cs typeface="Times New Roman"/>
              </a:rPr>
              <a:t>it </a:t>
            </a:r>
            <a:r>
              <a:rPr b="1" dirty="0" sz="2500" spc="-80">
                <a:latin typeface="Times New Roman"/>
                <a:cs typeface="Times New Roman"/>
              </a:rPr>
              <a:t>to </a:t>
            </a:r>
            <a:r>
              <a:rPr b="1" dirty="0" sz="2500" spc="-100">
                <a:latin typeface="Times New Roman"/>
                <a:cs typeface="Times New Roman"/>
              </a:rPr>
              <a:t>rotate. </a:t>
            </a:r>
            <a:r>
              <a:rPr b="1" dirty="0" sz="2500" spc="-130">
                <a:latin typeface="Times New Roman"/>
                <a:cs typeface="Times New Roman"/>
              </a:rPr>
              <a:t>This </a:t>
            </a:r>
            <a:r>
              <a:rPr b="1" dirty="0" sz="2500" spc="-80">
                <a:latin typeface="Times New Roman"/>
                <a:cs typeface="Times New Roman"/>
              </a:rPr>
              <a:t>rotation </a:t>
            </a:r>
            <a:r>
              <a:rPr b="1" dirty="0" sz="2500" spc="-55">
                <a:latin typeface="Times New Roman"/>
                <a:cs typeface="Times New Roman"/>
              </a:rPr>
              <a:t>of </a:t>
            </a:r>
            <a:r>
              <a:rPr b="1" dirty="0" sz="2500" spc="-65">
                <a:latin typeface="Times New Roman"/>
                <a:cs typeface="Times New Roman"/>
              </a:rPr>
              <a:t>the </a:t>
            </a:r>
            <a:r>
              <a:rPr b="1" dirty="0" sz="2500" spc="-80">
                <a:latin typeface="Times New Roman"/>
                <a:cs typeface="Times New Roman"/>
              </a:rPr>
              <a:t>turbine </a:t>
            </a:r>
            <a:r>
              <a:rPr b="1" dirty="0" sz="2500" spc="-70">
                <a:latin typeface="Times New Roman"/>
                <a:cs typeface="Times New Roman"/>
              </a:rPr>
              <a:t>runner </a:t>
            </a:r>
            <a:r>
              <a:rPr b="1" dirty="0" sz="2500" spc="-65">
                <a:latin typeface="Times New Roman"/>
                <a:cs typeface="Times New Roman"/>
              </a:rPr>
              <a:t>is </a:t>
            </a:r>
            <a:r>
              <a:rPr b="1" dirty="0" sz="2500" spc="495">
                <a:latin typeface="Times New Roman"/>
                <a:cs typeface="Times New Roman"/>
              </a:rPr>
              <a:t> </a:t>
            </a:r>
            <a:r>
              <a:rPr b="1" dirty="0" sz="2500" spc="-80">
                <a:latin typeface="Times New Roman"/>
                <a:cs typeface="Times New Roman"/>
              </a:rPr>
              <a:t>passed </a:t>
            </a:r>
            <a:r>
              <a:rPr b="1" dirty="0" sz="2500" spc="-35">
                <a:latin typeface="Times New Roman"/>
                <a:cs typeface="Times New Roman"/>
              </a:rPr>
              <a:t>on </a:t>
            </a:r>
            <a:r>
              <a:rPr b="1" dirty="0" sz="2500" spc="-85">
                <a:latin typeface="Times New Roman"/>
                <a:cs typeface="Times New Roman"/>
              </a:rPr>
              <a:t>to </a:t>
            </a:r>
            <a:r>
              <a:rPr b="1" dirty="0" sz="2500" spc="-60">
                <a:latin typeface="Times New Roman"/>
                <a:cs typeface="Times New Roman"/>
              </a:rPr>
              <a:t>the </a:t>
            </a:r>
            <a:r>
              <a:rPr b="1" dirty="0" sz="2500" spc="-80">
                <a:latin typeface="Times New Roman"/>
                <a:cs typeface="Times New Roman"/>
              </a:rPr>
              <a:t>generator </a:t>
            </a:r>
            <a:r>
              <a:rPr b="1" dirty="0" sz="2500" spc="-114">
                <a:latin typeface="Times New Roman"/>
                <a:cs typeface="Times New Roman"/>
              </a:rPr>
              <a:t>by </a:t>
            </a:r>
            <a:r>
              <a:rPr b="1" dirty="0" sz="2500" spc="-40">
                <a:latin typeface="Times New Roman"/>
                <a:cs typeface="Times New Roman"/>
              </a:rPr>
              <a:t>coupling </a:t>
            </a:r>
            <a:r>
              <a:rPr b="1" dirty="0" sz="2500" spc="-60">
                <a:latin typeface="Times New Roman"/>
                <a:cs typeface="Times New Roman"/>
              </a:rPr>
              <a:t>the </a:t>
            </a:r>
            <a:r>
              <a:rPr b="1" dirty="0" sz="2500" spc="-80">
                <a:latin typeface="Times New Roman"/>
                <a:cs typeface="Times New Roman"/>
              </a:rPr>
              <a:t>generator </a:t>
            </a:r>
            <a:r>
              <a:rPr b="1" dirty="0" sz="2500" spc="-85">
                <a:latin typeface="Times New Roman"/>
                <a:cs typeface="Times New Roman"/>
              </a:rPr>
              <a:t>and  </a:t>
            </a:r>
            <a:r>
              <a:rPr b="1" dirty="0" sz="2500" spc="-75">
                <a:latin typeface="Times New Roman"/>
                <a:cs typeface="Times New Roman"/>
              </a:rPr>
              <a:t>turbine together </a:t>
            </a:r>
            <a:r>
              <a:rPr b="1" dirty="0" sz="2500" spc="-65">
                <a:latin typeface="Times New Roman"/>
                <a:cs typeface="Times New Roman"/>
              </a:rPr>
              <a:t>through </a:t>
            </a:r>
            <a:r>
              <a:rPr b="1" dirty="0" sz="2500" spc="-60">
                <a:latin typeface="Times New Roman"/>
                <a:cs typeface="Times New Roman"/>
              </a:rPr>
              <a:t>the </a:t>
            </a:r>
            <a:r>
              <a:rPr b="1" dirty="0" sz="2500" spc="-80">
                <a:latin typeface="Times New Roman"/>
                <a:cs typeface="Times New Roman"/>
              </a:rPr>
              <a:t>turbine </a:t>
            </a:r>
            <a:r>
              <a:rPr b="1" dirty="0" sz="2500" spc="-90">
                <a:latin typeface="Times New Roman"/>
                <a:cs typeface="Times New Roman"/>
              </a:rPr>
              <a:t>shaft</a:t>
            </a:r>
            <a:r>
              <a:rPr dirty="0" sz="2500" spc="-90">
                <a:latin typeface="Times New Roman"/>
                <a:cs typeface="Times New Roman"/>
              </a:rPr>
              <a:t>. </a:t>
            </a:r>
            <a:r>
              <a:rPr dirty="0" sz="2500" spc="-45">
                <a:latin typeface="Times New Roman"/>
                <a:cs typeface="Times New Roman"/>
              </a:rPr>
              <a:t>This </a:t>
            </a:r>
            <a:r>
              <a:rPr dirty="0" sz="2500" spc="20">
                <a:latin typeface="Times New Roman"/>
                <a:cs typeface="Times New Roman"/>
              </a:rPr>
              <a:t>results </a:t>
            </a:r>
            <a:r>
              <a:rPr dirty="0" sz="2500" spc="50">
                <a:latin typeface="Times New Roman"/>
                <a:cs typeface="Times New Roman"/>
              </a:rPr>
              <a:t>in  </a:t>
            </a:r>
            <a:r>
              <a:rPr dirty="0" sz="2500" spc="45">
                <a:latin typeface="Times New Roman"/>
                <a:cs typeface="Times New Roman"/>
              </a:rPr>
              <a:t>rotating the </a:t>
            </a:r>
            <a:r>
              <a:rPr dirty="0" sz="2500" spc="50">
                <a:latin typeface="Times New Roman"/>
                <a:cs typeface="Times New Roman"/>
              </a:rPr>
              <a:t>generator </a:t>
            </a:r>
            <a:r>
              <a:rPr dirty="0" sz="2500" spc="55">
                <a:latin typeface="Times New Roman"/>
                <a:cs typeface="Times New Roman"/>
              </a:rPr>
              <a:t>armature, </a:t>
            </a:r>
            <a:r>
              <a:rPr dirty="0" sz="2500" spc="80">
                <a:latin typeface="Times New Roman"/>
                <a:cs typeface="Times New Roman"/>
              </a:rPr>
              <a:t>and </a:t>
            </a:r>
            <a:r>
              <a:rPr dirty="0" sz="2500" spc="55">
                <a:latin typeface="Times New Roman"/>
                <a:cs typeface="Times New Roman"/>
              </a:rPr>
              <a:t>thus </a:t>
            </a:r>
            <a:r>
              <a:rPr dirty="0" sz="2500" spc="50">
                <a:latin typeface="Times New Roman"/>
                <a:cs typeface="Times New Roman"/>
              </a:rPr>
              <a:t>producing  </a:t>
            </a:r>
            <a:r>
              <a:rPr dirty="0" sz="2500" spc="15">
                <a:latin typeface="Times New Roman"/>
                <a:cs typeface="Times New Roman"/>
              </a:rPr>
              <a:t>electrical </a:t>
            </a:r>
            <a:r>
              <a:rPr dirty="0" sz="2500" spc="20">
                <a:latin typeface="Times New Roman"/>
                <a:cs typeface="Times New Roman"/>
              </a:rPr>
              <a:t>power, </a:t>
            </a:r>
            <a:r>
              <a:rPr dirty="0" sz="2500" spc="10">
                <a:latin typeface="Times New Roman"/>
                <a:cs typeface="Times New Roman"/>
              </a:rPr>
              <a:t>called </a:t>
            </a:r>
            <a:r>
              <a:rPr dirty="0" sz="2500" spc="25">
                <a:latin typeface="Times New Roman"/>
                <a:cs typeface="Times New Roman"/>
              </a:rPr>
              <a:t>hydroelectric</a:t>
            </a:r>
            <a:r>
              <a:rPr dirty="0" sz="2500" spc="-25">
                <a:latin typeface="Times New Roman"/>
                <a:cs typeface="Times New Roman"/>
              </a:rPr>
              <a:t> </a:t>
            </a:r>
            <a:r>
              <a:rPr dirty="0" sz="2500" spc="20">
                <a:latin typeface="Times New Roman"/>
                <a:cs typeface="Times New Roman"/>
              </a:rPr>
              <a:t>power.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object 2"/>
          <p:cNvSpPr/>
          <p:nvPr/>
        </p:nvSpPr>
        <p:spPr>
          <a:xfrm>
            <a:off x="2206751" y="362711"/>
            <a:ext cx="4675632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78" name="object 3"/>
          <p:cNvSpPr txBox="1">
            <a:spLocks noGrp="1"/>
          </p:cNvSpPr>
          <p:nvPr>
            <p:ph type="title"/>
          </p:nvPr>
        </p:nvSpPr>
        <p:spPr>
          <a:xfrm>
            <a:off x="2578989" y="463423"/>
            <a:ext cx="5024320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40"/>
              <a:t>Hydraulic</a:t>
            </a:r>
            <a:r>
              <a:rPr dirty="0" spc="-155"/>
              <a:t> </a:t>
            </a:r>
            <a:r>
              <a:rPr dirty="0" spc="-175"/>
              <a:t>Turbines</a:t>
            </a:r>
          </a:p>
        </p:txBody>
      </p:sp>
      <p:grpSp>
        <p:nvGrpSpPr>
          <p:cNvPr id="154" name="object 4"/>
          <p:cNvGrpSpPr/>
          <p:nvPr/>
        </p:nvGrpSpPr>
        <p:grpSpPr>
          <a:xfrm>
            <a:off x="205740" y="1524000"/>
            <a:ext cx="8557260" cy="5128260"/>
            <a:chOff x="205740" y="1524000"/>
            <a:chExt cx="8557260" cy="5128260"/>
          </a:xfrm>
        </p:grpSpPr>
        <p:sp>
          <p:nvSpPr>
            <p:cNvPr id="1048879" name="object 5"/>
            <p:cNvSpPr/>
            <p:nvPr/>
          </p:nvSpPr>
          <p:spPr>
            <a:xfrm>
              <a:off x="205740" y="1668779"/>
              <a:ext cx="8412480" cy="49834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80" name="object 6"/>
            <p:cNvSpPr/>
            <p:nvPr/>
          </p:nvSpPr>
          <p:spPr>
            <a:xfrm>
              <a:off x="457200" y="1524000"/>
              <a:ext cx="8305800" cy="48768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82" name="object 3"/>
          <p:cNvSpPr txBox="1">
            <a:spLocks noGrp="1"/>
          </p:cNvSpPr>
          <p:nvPr>
            <p:ph type="title"/>
          </p:nvPr>
        </p:nvSpPr>
        <p:spPr>
          <a:xfrm>
            <a:off x="454998" y="158623"/>
            <a:ext cx="8191246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905635" marL="2072639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30"/>
              <a:t>Scheme</a:t>
            </a:r>
          </a:p>
        </p:txBody>
      </p:sp>
      <p:sp>
        <p:nvSpPr>
          <p:cNvPr id="1048883" name="object 4"/>
          <p:cNvSpPr/>
          <p:nvPr/>
        </p:nvSpPr>
        <p:spPr>
          <a:xfrm>
            <a:off x="300227" y="1479802"/>
            <a:ext cx="8487156" cy="537819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84" name="object 5"/>
          <p:cNvSpPr txBox="1"/>
          <p:nvPr/>
        </p:nvSpPr>
        <p:spPr>
          <a:xfrm>
            <a:off x="-81826" y="1364488"/>
            <a:ext cx="9225826" cy="5002403"/>
          </a:xfrm>
          <a:prstGeom prst="rect"/>
        </p:spPr>
        <p:txBody>
          <a:bodyPr bIns="0" lIns="0" rIns="0" rtlCol="0" tIns="12065" vert="horz" wrap="square">
            <a:spAutoFit/>
          </a:bodyPr>
          <a:p>
            <a:pPr algn="just" indent="-342900" marL="355600">
              <a:lnSpc>
                <a:spcPts val="2590"/>
              </a:lnSpc>
              <a:spcBef>
                <a:spcPts val="95"/>
              </a:spcBef>
              <a:buFont typeface="Arial"/>
              <a:buChar char="•"/>
              <a:tabLst>
                <a:tab algn="l" pos="355600"/>
              </a:tabLst>
            </a:pPr>
            <a:r>
              <a:rPr dirty="0" sz="2200" spc="15">
                <a:latin typeface="Times New Roman"/>
                <a:cs typeface="Times New Roman"/>
              </a:rPr>
              <a:t>Hydraulic </a:t>
            </a:r>
            <a:r>
              <a:rPr dirty="0" sz="2200" spc="5">
                <a:latin typeface="Times New Roman"/>
                <a:cs typeface="Times New Roman"/>
              </a:rPr>
              <a:t>Turbines </a:t>
            </a:r>
            <a:r>
              <a:rPr dirty="0" sz="2200" spc="10">
                <a:latin typeface="Times New Roman"/>
                <a:cs typeface="Times New Roman"/>
              </a:rPr>
              <a:t>may </a:t>
            </a:r>
            <a:r>
              <a:rPr dirty="0" sz="2200" spc="-5">
                <a:latin typeface="Times New Roman"/>
                <a:cs typeface="Times New Roman"/>
              </a:rPr>
              <a:t>be </a:t>
            </a:r>
            <a:r>
              <a:rPr dirty="0" sz="2200" spc="-40">
                <a:latin typeface="Times New Roman"/>
                <a:cs typeface="Times New Roman"/>
              </a:rPr>
              <a:t>of </a:t>
            </a:r>
            <a:r>
              <a:rPr dirty="0" sz="2200" spc="15">
                <a:latin typeface="Times New Roman"/>
                <a:cs typeface="Times New Roman"/>
              </a:rPr>
              <a:t>two</a:t>
            </a:r>
            <a:r>
              <a:rPr dirty="0" sz="2200" spc="20">
                <a:latin typeface="Times New Roman"/>
                <a:cs typeface="Times New Roman"/>
              </a:rPr>
              <a:t> </a:t>
            </a:r>
            <a:r>
              <a:rPr dirty="0" sz="2200" spc="-40">
                <a:latin typeface="Times New Roman"/>
                <a:cs typeface="Times New Roman"/>
              </a:rPr>
              <a:t>classes:</a:t>
            </a:r>
            <a:endParaRPr sz="2200">
              <a:latin typeface="Times New Roman"/>
              <a:cs typeface="Times New Roman"/>
            </a:endParaRPr>
          </a:p>
          <a:p>
            <a:pPr algn="just" indent="-411480" marL="424180">
              <a:lnSpc>
                <a:spcPts val="2650"/>
              </a:lnSpc>
              <a:buSzPct val="95652"/>
              <a:buFont typeface="Arial"/>
              <a:buChar char="•"/>
              <a:tabLst>
                <a:tab algn="l" pos="424180"/>
              </a:tabLst>
            </a:pPr>
            <a:r>
              <a:rPr b="1" dirty="0" sz="2300" i="1" spc="-60">
                <a:latin typeface="Arial"/>
                <a:cs typeface="Arial"/>
              </a:rPr>
              <a:t>(i) </a:t>
            </a:r>
            <a:r>
              <a:rPr b="1" dirty="0" sz="2300" i="1" spc="-235">
                <a:latin typeface="Arial"/>
                <a:cs typeface="Arial"/>
              </a:rPr>
              <a:t>Impulse </a:t>
            </a:r>
            <a:r>
              <a:rPr b="1" dirty="0" sz="2300" i="1" spc="-240">
                <a:latin typeface="Arial"/>
                <a:cs typeface="Arial"/>
              </a:rPr>
              <a:t>Turbines </a:t>
            </a:r>
            <a:r>
              <a:rPr b="1" dirty="0" sz="2300" i="1" spc="-185">
                <a:latin typeface="Arial"/>
                <a:cs typeface="Arial"/>
              </a:rPr>
              <a:t>or </a:t>
            </a:r>
            <a:r>
              <a:rPr b="1" dirty="0" sz="2300" i="1" spc="-210">
                <a:latin typeface="Arial"/>
                <a:cs typeface="Arial"/>
              </a:rPr>
              <a:t>Velocity </a:t>
            </a:r>
            <a:r>
              <a:rPr b="1" dirty="0" sz="2300" i="1" spc="-240">
                <a:latin typeface="Arial"/>
                <a:cs typeface="Arial"/>
              </a:rPr>
              <a:t>Turbines</a:t>
            </a:r>
            <a:r>
              <a:rPr b="1" dirty="0" sz="2300" i="1" spc="-15">
                <a:latin typeface="Arial"/>
                <a:cs typeface="Arial"/>
              </a:rPr>
              <a:t> </a:t>
            </a:r>
            <a:r>
              <a:rPr b="1" dirty="0" sz="2300" i="1" spc="-245">
                <a:latin typeface="Arial"/>
                <a:cs typeface="Arial"/>
              </a:rPr>
              <a:t>and</a:t>
            </a:r>
            <a:endParaRPr sz="2300">
              <a:latin typeface="Arial"/>
              <a:cs typeface="Arial"/>
            </a:endParaRPr>
          </a:p>
          <a:p>
            <a:pPr algn="just" indent="-342900" marL="355600">
              <a:lnSpc>
                <a:spcPts val="2690"/>
              </a:lnSpc>
              <a:buSzPct val="95652"/>
              <a:buFont typeface="Arial"/>
              <a:buChar char="•"/>
              <a:tabLst>
                <a:tab algn="l" pos="355600"/>
              </a:tabLst>
            </a:pPr>
            <a:r>
              <a:rPr b="1" dirty="0" sz="2300" i="1" spc="-55">
                <a:latin typeface="Arial"/>
                <a:cs typeface="Arial"/>
              </a:rPr>
              <a:t>(ii) </a:t>
            </a:r>
            <a:r>
              <a:rPr b="1" dirty="0" sz="2300" i="1" spc="-265">
                <a:latin typeface="Arial"/>
                <a:cs typeface="Arial"/>
              </a:rPr>
              <a:t>Reaction </a:t>
            </a:r>
            <a:r>
              <a:rPr b="1" dirty="0" sz="2300" i="1" spc="-220">
                <a:latin typeface="Arial"/>
                <a:cs typeface="Arial"/>
              </a:rPr>
              <a:t>turbines </a:t>
            </a:r>
            <a:r>
              <a:rPr b="1" dirty="0" sz="2300" i="1" spc="-185">
                <a:latin typeface="Arial"/>
                <a:cs typeface="Arial"/>
              </a:rPr>
              <a:t>or </a:t>
            </a:r>
            <a:r>
              <a:rPr b="1" dirty="0" sz="2300" i="1" spc="-305">
                <a:latin typeface="Arial"/>
                <a:cs typeface="Arial"/>
              </a:rPr>
              <a:t>Pressure</a:t>
            </a:r>
            <a:r>
              <a:rPr b="1" dirty="0" sz="2300" i="1" spc="-95">
                <a:latin typeface="Arial"/>
                <a:cs typeface="Arial"/>
              </a:rPr>
              <a:t> </a:t>
            </a:r>
            <a:r>
              <a:rPr b="1" dirty="0" sz="2300" i="1" spc="-225">
                <a:latin typeface="Arial"/>
                <a:cs typeface="Arial"/>
              </a:rPr>
              <a:t>turbines</a:t>
            </a:r>
            <a:endParaRPr sz="2300">
              <a:latin typeface="Arial"/>
              <a:cs typeface="Arial"/>
            </a:endParaRPr>
          </a:p>
          <a:p>
            <a:pPr algn="just" indent="-342900" marL="355600">
              <a:lnSpc>
                <a:spcPts val="2630"/>
              </a:lnSpc>
              <a:buFont typeface="Arial"/>
              <a:buChar char="•"/>
              <a:tabLst>
                <a:tab algn="l" pos="355600"/>
              </a:tabLst>
            </a:pPr>
            <a:r>
              <a:rPr dirty="0" sz="2200" spc="-35">
                <a:latin typeface="Times New Roman"/>
                <a:cs typeface="Times New Roman"/>
              </a:rPr>
              <a:t>These </a:t>
            </a:r>
            <a:r>
              <a:rPr dirty="0" sz="2200" spc="55">
                <a:latin typeface="Times New Roman"/>
                <a:cs typeface="Times New Roman"/>
              </a:rPr>
              <a:t>are </a:t>
            </a:r>
            <a:r>
              <a:rPr dirty="0" sz="2200">
                <a:latin typeface="Times New Roman"/>
                <a:cs typeface="Times New Roman"/>
              </a:rPr>
              <a:t>discussed</a:t>
            </a:r>
            <a:r>
              <a:rPr dirty="0" sz="2200" spc="-30">
                <a:latin typeface="Times New Roman"/>
                <a:cs typeface="Times New Roman"/>
              </a:rPr>
              <a:t> below:</a:t>
            </a:r>
            <a:endParaRPr sz="22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2200" spc="-30">
                <a:latin typeface="Times New Roman"/>
                <a:cs typeface="Times New Roman"/>
              </a:rPr>
              <a:t>(</a:t>
            </a:r>
            <a:r>
              <a:rPr b="1" dirty="0" sz="2200" spc="-30">
                <a:latin typeface="Times New Roman"/>
                <a:cs typeface="Times New Roman"/>
              </a:rPr>
              <a:t>i) </a:t>
            </a:r>
            <a:r>
              <a:rPr b="1" dirty="0" sz="2200" spc="-70">
                <a:latin typeface="Times New Roman"/>
                <a:cs typeface="Times New Roman"/>
              </a:rPr>
              <a:t>Impulse</a:t>
            </a:r>
            <a:r>
              <a:rPr b="1" dirty="0" sz="2200" spc="-110">
                <a:latin typeface="Times New Roman"/>
                <a:cs typeface="Times New Roman"/>
              </a:rPr>
              <a:t> </a:t>
            </a:r>
            <a:r>
              <a:rPr b="1" dirty="0" sz="2200" spc="-105">
                <a:latin typeface="Times New Roman"/>
                <a:cs typeface="Times New Roman"/>
              </a:rPr>
              <a:t>Turbine.</a:t>
            </a:r>
            <a:endParaRPr sz="22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ts val="2110"/>
              </a:lnSpc>
              <a:spcBef>
                <a:spcPts val="509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200" spc="-130">
                <a:latin typeface="Times New Roman"/>
                <a:cs typeface="Times New Roman"/>
              </a:rPr>
              <a:t>The </a:t>
            </a:r>
            <a:r>
              <a:rPr b="1" dirty="0" sz="2200" spc="-80">
                <a:latin typeface="Times New Roman"/>
                <a:cs typeface="Times New Roman"/>
              </a:rPr>
              <a:t>important </a:t>
            </a:r>
            <a:r>
              <a:rPr b="1" dirty="0" sz="2200" spc="-45">
                <a:latin typeface="Times New Roman"/>
                <a:cs typeface="Times New Roman"/>
              </a:rPr>
              <a:t>example of </a:t>
            </a:r>
            <a:r>
              <a:rPr b="1" dirty="0" sz="2200" spc="-55">
                <a:latin typeface="Times New Roman"/>
                <a:cs typeface="Times New Roman"/>
              </a:rPr>
              <a:t>an impulse </a:t>
            </a:r>
            <a:r>
              <a:rPr b="1" dirty="0" sz="2200" spc="-75">
                <a:latin typeface="Times New Roman"/>
                <a:cs typeface="Times New Roman"/>
              </a:rPr>
              <a:t>type </a:t>
            </a:r>
            <a:r>
              <a:rPr b="1" dirty="0" sz="2200" spc="-50">
                <a:latin typeface="Times New Roman"/>
                <a:cs typeface="Times New Roman"/>
              </a:rPr>
              <a:t>of </a:t>
            </a:r>
            <a:r>
              <a:rPr b="1" dirty="0" sz="2200" spc="-70">
                <a:latin typeface="Times New Roman"/>
                <a:cs typeface="Times New Roman"/>
              </a:rPr>
              <a:t>turbine </a:t>
            </a:r>
            <a:r>
              <a:rPr b="1" dirty="0" sz="2200" spc="-45">
                <a:latin typeface="Times New Roman"/>
                <a:cs typeface="Times New Roman"/>
              </a:rPr>
              <a:t>is </a:t>
            </a:r>
            <a:r>
              <a:rPr b="1" dirty="0" sz="2200" spc="-105">
                <a:latin typeface="Times New Roman"/>
                <a:cs typeface="Times New Roman"/>
              </a:rPr>
              <a:t>Pelton’s  </a:t>
            </a:r>
            <a:r>
              <a:rPr b="1" dirty="0" sz="2200" spc="-15">
                <a:latin typeface="Times New Roman"/>
                <a:cs typeface="Times New Roman"/>
              </a:rPr>
              <a:t>wheel </a:t>
            </a:r>
            <a:r>
              <a:rPr b="1" dirty="0" sz="2200" spc="-114">
                <a:latin typeface="Times New Roman"/>
                <a:cs typeface="Times New Roman"/>
              </a:rPr>
              <a:t>In </a:t>
            </a:r>
            <a:r>
              <a:rPr b="1" dirty="0" sz="2200" spc="-35">
                <a:latin typeface="Times New Roman"/>
                <a:cs typeface="Times New Roman"/>
              </a:rPr>
              <a:t>such </a:t>
            </a:r>
            <a:r>
              <a:rPr b="1" dirty="0" sz="2200" spc="-70">
                <a:latin typeface="Times New Roman"/>
                <a:cs typeface="Times New Roman"/>
              </a:rPr>
              <a:t>a </a:t>
            </a:r>
            <a:r>
              <a:rPr b="1" dirty="0" sz="2200" spc="-75">
                <a:latin typeface="Times New Roman"/>
                <a:cs typeface="Times New Roman"/>
              </a:rPr>
              <a:t>turbine, </a:t>
            </a:r>
            <a:r>
              <a:rPr b="1" dirty="0" sz="2200" spc="-50">
                <a:latin typeface="Times New Roman"/>
                <a:cs typeface="Times New Roman"/>
              </a:rPr>
              <a:t>all </a:t>
            </a:r>
            <a:r>
              <a:rPr b="1" dirty="0" sz="2200" spc="-60">
                <a:latin typeface="Times New Roman"/>
                <a:cs typeface="Times New Roman"/>
              </a:rPr>
              <a:t>the </a:t>
            </a:r>
            <a:r>
              <a:rPr b="1" dirty="0" sz="2200" spc="-65">
                <a:latin typeface="Times New Roman"/>
                <a:cs typeface="Times New Roman"/>
              </a:rPr>
              <a:t>available </a:t>
            </a:r>
            <a:r>
              <a:rPr b="1" dirty="0" sz="2200" spc="-60">
                <a:latin typeface="Times New Roman"/>
                <a:cs typeface="Times New Roman"/>
              </a:rPr>
              <a:t>potential </a:t>
            </a:r>
            <a:r>
              <a:rPr b="1" dirty="0" sz="2200" spc="-55">
                <a:latin typeface="Times New Roman"/>
                <a:cs typeface="Times New Roman"/>
              </a:rPr>
              <a:t>energy </a:t>
            </a:r>
            <a:r>
              <a:rPr b="1" dirty="0" sz="2200" spc="-40">
                <a:latin typeface="Times New Roman"/>
                <a:cs typeface="Times New Roman"/>
              </a:rPr>
              <a:t>of </a:t>
            </a:r>
            <a:r>
              <a:rPr b="1" dirty="0" sz="2200" spc="-65">
                <a:latin typeface="Times New Roman"/>
                <a:cs typeface="Times New Roman"/>
              </a:rPr>
              <a:t>water </a:t>
            </a:r>
            <a:r>
              <a:rPr b="1" dirty="0" sz="2200" spc="-45">
                <a:latin typeface="Times New Roman"/>
                <a:cs typeface="Times New Roman"/>
              </a:rPr>
              <a:t>is  </a:t>
            </a:r>
            <a:r>
              <a:rPr b="1" dirty="0" sz="2200" spc="-60">
                <a:latin typeface="Times New Roman"/>
                <a:cs typeface="Times New Roman"/>
              </a:rPr>
              <a:t>converted </a:t>
            </a:r>
            <a:r>
              <a:rPr b="1" dirty="0" sz="2200" spc="-50">
                <a:latin typeface="Times New Roman"/>
                <a:cs typeface="Times New Roman"/>
              </a:rPr>
              <a:t>into </a:t>
            </a:r>
            <a:r>
              <a:rPr b="1" dirty="0" sz="2200" spc="-55">
                <a:latin typeface="Times New Roman"/>
                <a:cs typeface="Times New Roman"/>
              </a:rPr>
              <a:t>kinetic energy </a:t>
            </a:r>
            <a:r>
              <a:rPr b="1" dirty="0" sz="2200" spc="-100">
                <a:latin typeface="Times New Roman"/>
                <a:cs typeface="Times New Roman"/>
              </a:rPr>
              <a:t>by </a:t>
            </a:r>
            <a:r>
              <a:rPr b="1" dirty="0" sz="2200" spc="-55">
                <a:latin typeface="Times New Roman"/>
                <a:cs typeface="Times New Roman"/>
              </a:rPr>
              <a:t>passing the </a:t>
            </a:r>
            <a:r>
              <a:rPr b="1" dirty="0" sz="2200" spc="-65">
                <a:latin typeface="Times New Roman"/>
                <a:cs typeface="Times New Roman"/>
              </a:rPr>
              <a:t>penstock water</a:t>
            </a:r>
            <a:r>
              <a:rPr b="1" dirty="0" sz="2200" spc="300">
                <a:latin typeface="Times New Roman"/>
                <a:cs typeface="Times New Roman"/>
              </a:rPr>
              <a:t> </a:t>
            </a:r>
            <a:r>
              <a:rPr b="1" dirty="0" sz="2200" spc="-60">
                <a:latin typeface="Times New Roman"/>
                <a:cs typeface="Times New Roman"/>
              </a:rPr>
              <a:t>through</a:t>
            </a:r>
            <a:endParaRPr sz="2200">
              <a:latin typeface="Times New Roman"/>
              <a:cs typeface="Times New Roman"/>
            </a:endParaRPr>
          </a:p>
          <a:p>
            <a:pPr algn="just" marL="355600" marR="5715">
              <a:lnSpc>
                <a:spcPts val="2110"/>
              </a:lnSpc>
              <a:spcBef>
                <a:spcPts val="10"/>
              </a:spcBef>
            </a:pPr>
            <a:r>
              <a:rPr b="1" dirty="0" sz="2200" spc="-75">
                <a:latin typeface="Times New Roman"/>
                <a:cs typeface="Times New Roman"/>
              </a:rPr>
              <a:t>a </a:t>
            </a:r>
            <a:r>
              <a:rPr b="1" dirty="0" sz="2200" spc="-35">
                <a:latin typeface="Times New Roman"/>
                <a:cs typeface="Times New Roman"/>
              </a:rPr>
              <a:t>single </a:t>
            </a:r>
            <a:r>
              <a:rPr b="1" dirty="0" sz="2200" spc="-40">
                <a:latin typeface="Times New Roman"/>
                <a:cs typeface="Times New Roman"/>
              </a:rPr>
              <a:t>nozzle. </a:t>
            </a:r>
            <a:r>
              <a:rPr dirty="0" sz="2200" spc="-35">
                <a:latin typeface="Times New Roman"/>
                <a:cs typeface="Times New Roman"/>
              </a:rPr>
              <a:t>The </a:t>
            </a:r>
            <a:r>
              <a:rPr dirty="0" sz="2200" spc="50">
                <a:latin typeface="Times New Roman"/>
                <a:cs typeface="Times New Roman"/>
              </a:rPr>
              <a:t>water </a:t>
            </a:r>
            <a:r>
              <a:rPr dirty="0" sz="2200" spc="20">
                <a:latin typeface="Times New Roman"/>
                <a:cs typeface="Times New Roman"/>
              </a:rPr>
              <a:t>coming </a:t>
            </a:r>
            <a:r>
              <a:rPr dirty="0" sz="2200" spc="35">
                <a:latin typeface="Times New Roman"/>
                <a:cs typeface="Times New Roman"/>
              </a:rPr>
              <a:t>out </a:t>
            </a:r>
            <a:r>
              <a:rPr dirty="0" sz="2200" spc="-40">
                <a:latin typeface="Times New Roman"/>
                <a:cs typeface="Times New Roman"/>
              </a:rPr>
              <a:t>of </a:t>
            </a:r>
            <a:r>
              <a:rPr dirty="0" sz="2200" spc="40">
                <a:latin typeface="Times New Roman"/>
                <a:cs typeface="Times New Roman"/>
              </a:rPr>
              <a:t>the </a:t>
            </a:r>
            <a:r>
              <a:rPr dirty="0" sz="2200" spc="5">
                <a:latin typeface="Times New Roman"/>
                <a:cs typeface="Times New Roman"/>
              </a:rPr>
              <a:t>nozzle </a:t>
            </a:r>
            <a:r>
              <a:rPr dirty="0" sz="2200" spc="45">
                <a:latin typeface="Times New Roman"/>
                <a:cs typeface="Times New Roman"/>
              </a:rPr>
              <a:t>in </a:t>
            </a:r>
            <a:r>
              <a:rPr dirty="0" sz="2200" spc="40">
                <a:latin typeface="Times New Roman"/>
                <a:cs typeface="Times New Roman"/>
              </a:rPr>
              <a:t>the </a:t>
            </a:r>
            <a:r>
              <a:rPr dirty="0" sz="2200" spc="25">
                <a:latin typeface="Times New Roman"/>
                <a:cs typeface="Times New Roman"/>
              </a:rPr>
              <a:t>form </a:t>
            </a:r>
            <a:r>
              <a:rPr dirty="0" sz="2200" spc="-40">
                <a:latin typeface="Times New Roman"/>
                <a:cs typeface="Times New Roman"/>
              </a:rPr>
              <a:t>of  </a:t>
            </a:r>
            <a:r>
              <a:rPr dirty="0" sz="2200" spc="10">
                <a:latin typeface="Times New Roman"/>
                <a:cs typeface="Times New Roman"/>
              </a:rPr>
              <a:t>free </a:t>
            </a:r>
            <a:r>
              <a:rPr dirty="0" sz="2200" spc="-15">
                <a:latin typeface="Times New Roman"/>
                <a:cs typeface="Times New Roman"/>
              </a:rPr>
              <a:t>jet </a:t>
            </a:r>
            <a:r>
              <a:rPr dirty="0" sz="2200" spc="-40">
                <a:latin typeface="Times New Roman"/>
                <a:cs typeface="Times New Roman"/>
              </a:rPr>
              <a:t>is </a:t>
            </a:r>
            <a:r>
              <a:rPr dirty="0" sz="2200" spc="25">
                <a:latin typeface="Times New Roman"/>
                <a:cs typeface="Times New Roman"/>
              </a:rPr>
              <a:t>made </a:t>
            </a:r>
            <a:r>
              <a:rPr dirty="0" sz="2200" spc="-5">
                <a:latin typeface="Times New Roman"/>
                <a:cs typeface="Times New Roman"/>
              </a:rPr>
              <a:t>to </a:t>
            </a:r>
            <a:r>
              <a:rPr dirty="0" sz="2200" spc="10">
                <a:latin typeface="Times New Roman"/>
                <a:cs typeface="Times New Roman"/>
              </a:rPr>
              <a:t>strike </a:t>
            </a:r>
            <a:r>
              <a:rPr dirty="0" sz="2200" spc="50">
                <a:latin typeface="Times New Roman"/>
                <a:cs typeface="Times New Roman"/>
              </a:rPr>
              <a:t>a </a:t>
            </a:r>
            <a:r>
              <a:rPr dirty="0" sz="2200" spc="-5">
                <a:latin typeface="Times New Roman"/>
                <a:cs typeface="Times New Roman"/>
              </a:rPr>
              <a:t>series </a:t>
            </a:r>
            <a:r>
              <a:rPr dirty="0" sz="2200" spc="-40">
                <a:latin typeface="Times New Roman"/>
                <a:cs typeface="Times New Roman"/>
              </a:rPr>
              <a:t>of </a:t>
            </a:r>
            <a:r>
              <a:rPr dirty="0" sz="2200" spc="5">
                <a:latin typeface="Times New Roman"/>
                <a:cs typeface="Times New Roman"/>
              </a:rPr>
              <a:t>buckets </a:t>
            </a:r>
            <a:r>
              <a:rPr dirty="0" sz="2200" spc="35">
                <a:latin typeface="Times New Roman"/>
                <a:cs typeface="Times New Roman"/>
              </a:rPr>
              <a:t>mounted </a:t>
            </a:r>
            <a:r>
              <a:rPr dirty="0" sz="2200" spc="40">
                <a:latin typeface="Times New Roman"/>
                <a:cs typeface="Times New Roman"/>
              </a:rPr>
              <a:t>on the  </a:t>
            </a:r>
            <a:r>
              <a:rPr dirty="0" sz="2200" spc="45">
                <a:latin typeface="Times New Roman"/>
                <a:cs typeface="Times New Roman"/>
              </a:rPr>
              <a:t>periphery </a:t>
            </a:r>
            <a:r>
              <a:rPr dirty="0" sz="2200" spc="-40">
                <a:latin typeface="Times New Roman"/>
                <a:cs typeface="Times New Roman"/>
              </a:rPr>
              <a:t>of </a:t>
            </a:r>
            <a:r>
              <a:rPr dirty="0" sz="2200" spc="50">
                <a:latin typeface="Times New Roman"/>
                <a:cs typeface="Times New Roman"/>
              </a:rPr>
              <a:t>a </a:t>
            </a:r>
            <a:r>
              <a:rPr dirty="0" sz="2200">
                <a:latin typeface="Times New Roman"/>
                <a:cs typeface="Times New Roman"/>
              </a:rPr>
              <a:t>wheel. </a:t>
            </a:r>
            <a:r>
              <a:rPr dirty="0" sz="2200" spc="-40">
                <a:latin typeface="Times New Roman"/>
                <a:cs typeface="Times New Roman"/>
              </a:rPr>
              <a:t>This </a:t>
            </a:r>
            <a:r>
              <a:rPr dirty="0" sz="2200" spc="5">
                <a:latin typeface="Times New Roman"/>
                <a:cs typeface="Times New Roman"/>
              </a:rPr>
              <a:t>causes </a:t>
            </a:r>
            <a:r>
              <a:rPr dirty="0" sz="2200" spc="40">
                <a:latin typeface="Times New Roman"/>
                <a:cs typeface="Times New Roman"/>
              </a:rPr>
              <a:t>the </a:t>
            </a:r>
            <a:r>
              <a:rPr dirty="0" sz="2200" spc="20">
                <a:latin typeface="Times New Roman"/>
                <a:cs typeface="Times New Roman"/>
              </a:rPr>
              <a:t>wheel </a:t>
            </a:r>
            <a:r>
              <a:rPr dirty="0" sz="2200" spc="-5">
                <a:latin typeface="Times New Roman"/>
                <a:cs typeface="Times New Roman"/>
              </a:rPr>
              <a:t>to revolve </a:t>
            </a:r>
            <a:r>
              <a:rPr dirty="0" sz="2200" spc="45">
                <a:latin typeface="Times New Roman"/>
                <a:cs typeface="Times New Roman"/>
              </a:rPr>
              <a:t>in </a:t>
            </a:r>
            <a:r>
              <a:rPr dirty="0" sz="2200" spc="30">
                <a:latin typeface="Times New Roman"/>
                <a:cs typeface="Times New Roman"/>
              </a:rPr>
              <a:t>open </a:t>
            </a:r>
            <a:r>
              <a:rPr dirty="0" sz="2200" spc="15">
                <a:latin typeface="Times New Roman"/>
                <a:cs typeface="Times New Roman"/>
              </a:rPr>
              <a:t>air,  </a:t>
            </a:r>
            <a:r>
              <a:rPr dirty="0" sz="2200" spc="65">
                <a:latin typeface="Times New Roman"/>
                <a:cs typeface="Times New Roman"/>
              </a:rPr>
              <a:t>and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water</a:t>
            </a:r>
            <a:r>
              <a:rPr dirty="0" sz="2200" spc="10">
                <a:latin typeface="Times New Roman"/>
                <a:cs typeface="Times New Roman"/>
              </a:rPr>
              <a:t> </a:t>
            </a:r>
            <a:r>
              <a:rPr dirty="0" sz="2200" spc="-40">
                <a:latin typeface="Times New Roman"/>
                <a:cs typeface="Times New Roman"/>
              </a:rPr>
              <a:t>is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in</a:t>
            </a:r>
            <a:r>
              <a:rPr dirty="0" sz="2200" spc="-25">
                <a:latin typeface="Times New Roman"/>
                <a:cs typeface="Times New Roman"/>
              </a:rPr>
              <a:t> </a:t>
            </a:r>
            <a:r>
              <a:rPr dirty="0" sz="2200" spc="30">
                <a:latin typeface="Times New Roman"/>
                <a:cs typeface="Times New Roman"/>
              </a:rPr>
              <a:t>contact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45">
                <a:latin typeface="Times New Roman"/>
                <a:cs typeface="Times New Roman"/>
              </a:rPr>
              <a:t>with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only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a</a:t>
            </a:r>
            <a:r>
              <a:rPr dirty="0" sz="2200">
                <a:latin typeface="Times New Roman"/>
                <a:cs typeface="Times New Roman"/>
              </a:rPr>
              <a:t> </a:t>
            </a:r>
            <a:r>
              <a:rPr dirty="0" sz="2200" spc="65">
                <a:latin typeface="Times New Roman"/>
                <a:cs typeface="Times New Roman"/>
              </a:rPr>
              <a:t>part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-40">
                <a:latin typeface="Times New Roman"/>
                <a:cs typeface="Times New Roman"/>
              </a:rPr>
              <a:t>of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the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 spc="20">
                <a:latin typeface="Times New Roman"/>
                <a:cs typeface="Times New Roman"/>
              </a:rPr>
              <a:t>wheel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40">
                <a:latin typeface="Times New Roman"/>
                <a:cs typeface="Times New Roman"/>
              </a:rPr>
              <a:t>at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 spc="50">
                <a:latin typeface="Times New Roman"/>
                <a:cs typeface="Times New Roman"/>
              </a:rPr>
              <a:t>a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 spc="-15">
                <a:latin typeface="Times New Roman"/>
                <a:cs typeface="Times New Roman"/>
              </a:rPr>
              <a:t>time.</a:t>
            </a:r>
            <a:endParaRPr sz="2200">
              <a:latin typeface="Times New Roman"/>
              <a:cs typeface="Times New Roman"/>
            </a:endParaRPr>
          </a:p>
          <a:p>
            <a:pPr algn="just" indent="-342900" marL="355600">
              <a:lnSpc>
                <a:spcPts val="2375"/>
              </a:lnSpc>
              <a:spcBef>
                <a:spcPts val="2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200" spc="-150">
                <a:latin typeface="Times New Roman"/>
                <a:cs typeface="Times New Roman"/>
              </a:rPr>
              <a:t>An </a:t>
            </a:r>
            <a:r>
              <a:rPr b="1" dirty="0" sz="2200" spc="-50">
                <a:latin typeface="Times New Roman"/>
                <a:cs typeface="Times New Roman"/>
              </a:rPr>
              <a:t>impulse </a:t>
            </a:r>
            <a:r>
              <a:rPr b="1" dirty="0" sz="2200" spc="-70">
                <a:latin typeface="Times New Roman"/>
                <a:cs typeface="Times New Roman"/>
              </a:rPr>
              <a:t>turbine </a:t>
            </a:r>
            <a:r>
              <a:rPr b="1" dirty="0" sz="2200" spc="-45">
                <a:latin typeface="Times New Roman"/>
                <a:cs typeface="Times New Roman"/>
              </a:rPr>
              <a:t>is </a:t>
            </a:r>
            <a:r>
              <a:rPr b="1" dirty="0" sz="2200" spc="-55">
                <a:latin typeface="Times New Roman"/>
                <a:cs typeface="Times New Roman"/>
              </a:rPr>
              <a:t>essentially </a:t>
            </a:r>
            <a:r>
              <a:rPr b="1" dirty="0" sz="2200" spc="-75">
                <a:latin typeface="Times New Roman"/>
                <a:cs typeface="Times New Roman"/>
              </a:rPr>
              <a:t>a </a:t>
            </a:r>
            <a:r>
              <a:rPr b="1" dirty="0" sz="2200" spc="-5">
                <a:latin typeface="Times New Roman"/>
                <a:cs typeface="Times New Roman"/>
              </a:rPr>
              <a:t>low</a:t>
            </a:r>
            <a:r>
              <a:rPr b="1" dirty="0" sz="2200" spc="95">
                <a:latin typeface="Times New Roman"/>
                <a:cs typeface="Times New Roman"/>
              </a:rPr>
              <a:t> </a:t>
            </a:r>
            <a:r>
              <a:rPr b="1" dirty="0" sz="2200" spc="-60">
                <a:latin typeface="Times New Roman"/>
                <a:cs typeface="Times New Roman"/>
              </a:rPr>
              <a:t>speed </a:t>
            </a:r>
            <a:r>
              <a:rPr b="1" dirty="0" sz="2200" spc="-70">
                <a:latin typeface="Times New Roman"/>
                <a:cs typeface="Times New Roman"/>
              </a:rPr>
              <a:t>turbine </a:t>
            </a:r>
            <a:r>
              <a:rPr b="1" dirty="0" sz="2200" spc="-75">
                <a:latin typeface="Times New Roman"/>
                <a:cs typeface="Times New Roman"/>
              </a:rPr>
              <a:t>and </a:t>
            </a:r>
            <a:r>
              <a:rPr b="1" dirty="0" sz="2200" spc="-45">
                <a:latin typeface="Times New Roman"/>
                <a:cs typeface="Times New Roman"/>
              </a:rPr>
              <a:t>is </a:t>
            </a:r>
            <a:r>
              <a:rPr b="1" dirty="0" sz="2200" spc="-55">
                <a:latin typeface="Times New Roman"/>
                <a:cs typeface="Times New Roman"/>
              </a:rPr>
              <a:t>used </a:t>
            </a:r>
            <a:r>
              <a:rPr b="1" dirty="0" sz="2200" spc="-80">
                <a:latin typeface="Times New Roman"/>
                <a:cs typeface="Times New Roman"/>
              </a:rPr>
              <a:t>for</a:t>
            </a:r>
            <a:endParaRPr sz="2200">
              <a:latin typeface="Times New Roman"/>
              <a:cs typeface="Times New Roman"/>
            </a:endParaRPr>
          </a:p>
          <a:p>
            <a:pPr algn="just" marL="355600" marR="5080">
              <a:lnSpc>
                <a:spcPts val="2110"/>
              </a:lnSpc>
              <a:spcBef>
                <a:spcPts val="250"/>
              </a:spcBef>
            </a:pPr>
            <a:r>
              <a:rPr b="1" dirty="0" sz="2200" spc="-25">
                <a:latin typeface="Times New Roman"/>
                <a:cs typeface="Times New Roman"/>
              </a:rPr>
              <a:t>high </a:t>
            </a:r>
            <a:r>
              <a:rPr b="1" dirty="0" sz="2200" spc="-65">
                <a:latin typeface="Times New Roman"/>
                <a:cs typeface="Times New Roman"/>
              </a:rPr>
              <a:t>heads </a:t>
            </a:r>
            <a:r>
              <a:rPr b="1" dirty="0" sz="2200" spc="-50">
                <a:latin typeface="Times New Roman"/>
                <a:cs typeface="Times New Roman"/>
              </a:rPr>
              <a:t>of </a:t>
            </a:r>
            <a:r>
              <a:rPr b="1" dirty="0" sz="2200" spc="-55">
                <a:latin typeface="Times New Roman"/>
                <a:cs typeface="Times New Roman"/>
              </a:rPr>
              <a:t>the </a:t>
            </a:r>
            <a:r>
              <a:rPr b="1" dirty="0" sz="2200" spc="-85">
                <a:latin typeface="Times New Roman"/>
                <a:cs typeface="Times New Roman"/>
              </a:rPr>
              <a:t>order </a:t>
            </a:r>
            <a:r>
              <a:rPr b="1" dirty="0" sz="2200" spc="-50">
                <a:latin typeface="Times New Roman"/>
                <a:cs typeface="Times New Roman"/>
              </a:rPr>
              <a:t>of </a:t>
            </a:r>
            <a:r>
              <a:rPr b="1" dirty="0" sz="2200" spc="95">
                <a:latin typeface="Times New Roman"/>
                <a:cs typeface="Times New Roman"/>
              </a:rPr>
              <a:t>150 </a:t>
            </a:r>
            <a:r>
              <a:rPr b="1" dirty="0" sz="2200" spc="-70">
                <a:latin typeface="Times New Roman"/>
                <a:cs typeface="Times New Roman"/>
              </a:rPr>
              <a:t>to </a:t>
            </a:r>
            <a:r>
              <a:rPr b="1" dirty="0" sz="2200" spc="20">
                <a:latin typeface="Times New Roman"/>
                <a:cs typeface="Times New Roman"/>
              </a:rPr>
              <a:t>1000m. </a:t>
            </a:r>
            <a:r>
              <a:rPr b="1" dirty="0" sz="2200" spc="-75">
                <a:latin typeface="Times New Roman"/>
                <a:cs typeface="Times New Roman"/>
              </a:rPr>
              <a:t>Since </a:t>
            </a:r>
            <a:r>
              <a:rPr b="1" dirty="0" sz="2200" spc="-60">
                <a:latin typeface="Times New Roman"/>
                <a:cs typeface="Times New Roman"/>
              </a:rPr>
              <a:t>it </a:t>
            </a:r>
            <a:r>
              <a:rPr b="1" dirty="0" sz="2200" spc="-75">
                <a:latin typeface="Times New Roman"/>
                <a:cs typeface="Times New Roman"/>
              </a:rPr>
              <a:t>works </a:t>
            </a:r>
            <a:r>
              <a:rPr b="1" dirty="0" sz="2200" spc="-65">
                <a:latin typeface="Times New Roman"/>
                <a:cs typeface="Times New Roman"/>
              </a:rPr>
              <a:t>under </a:t>
            </a:r>
            <a:r>
              <a:rPr b="1" dirty="0" sz="2200" spc="-30">
                <a:latin typeface="Times New Roman"/>
                <a:cs typeface="Times New Roman"/>
              </a:rPr>
              <a:t>high  </a:t>
            </a:r>
            <a:r>
              <a:rPr b="1" dirty="0" sz="2200" spc="-75">
                <a:latin typeface="Times New Roman"/>
                <a:cs typeface="Times New Roman"/>
              </a:rPr>
              <a:t>heads. </a:t>
            </a:r>
            <a:r>
              <a:rPr b="1" dirty="0" sz="2200" spc="-85">
                <a:latin typeface="Times New Roman"/>
                <a:cs typeface="Times New Roman"/>
              </a:rPr>
              <a:t>Comparatively </a:t>
            </a:r>
            <a:r>
              <a:rPr b="1" dirty="0" sz="2200" spc="-45">
                <a:latin typeface="Times New Roman"/>
                <a:cs typeface="Times New Roman"/>
              </a:rPr>
              <a:t>less </a:t>
            </a:r>
            <a:r>
              <a:rPr b="1" dirty="0" sz="2200" spc="-70">
                <a:latin typeface="Times New Roman"/>
                <a:cs typeface="Times New Roman"/>
              </a:rPr>
              <a:t>quality </a:t>
            </a:r>
            <a:r>
              <a:rPr b="1" dirty="0" sz="2200" spc="-45">
                <a:latin typeface="Times New Roman"/>
                <a:cs typeface="Times New Roman"/>
              </a:rPr>
              <a:t>of </a:t>
            </a:r>
            <a:r>
              <a:rPr b="1" dirty="0" sz="2200" spc="-75">
                <a:latin typeface="Times New Roman"/>
                <a:cs typeface="Times New Roman"/>
              </a:rPr>
              <a:t>water. Since </a:t>
            </a:r>
            <a:r>
              <a:rPr b="1" dirty="0" sz="2200" spc="-60">
                <a:latin typeface="Times New Roman"/>
                <a:cs typeface="Times New Roman"/>
              </a:rPr>
              <a:t>it </a:t>
            </a:r>
            <a:r>
              <a:rPr b="1" dirty="0" sz="2200" spc="-70">
                <a:latin typeface="Times New Roman"/>
                <a:cs typeface="Times New Roman"/>
              </a:rPr>
              <a:t>works </a:t>
            </a:r>
            <a:r>
              <a:rPr b="1" dirty="0" sz="2200" spc="-65">
                <a:latin typeface="Times New Roman"/>
                <a:cs typeface="Times New Roman"/>
              </a:rPr>
              <a:t>under  </a:t>
            </a:r>
            <a:r>
              <a:rPr b="1" dirty="0" sz="2200" spc="-25">
                <a:latin typeface="Times New Roman"/>
                <a:cs typeface="Times New Roman"/>
              </a:rPr>
              <a:t>high </a:t>
            </a:r>
            <a:r>
              <a:rPr b="1" dirty="0" sz="2200" spc="-75">
                <a:latin typeface="Times New Roman"/>
                <a:cs typeface="Times New Roman"/>
              </a:rPr>
              <a:t>heads, </a:t>
            </a:r>
            <a:r>
              <a:rPr b="1" dirty="0" sz="2200" spc="-70">
                <a:latin typeface="Times New Roman"/>
                <a:cs typeface="Times New Roman"/>
              </a:rPr>
              <a:t>comparatively </a:t>
            </a:r>
            <a:r>
              <a:rPr b="1" dirty="0" sz="2200" spc="-45">
                <a:latin typeface="Times New Roman"/>
                <a:cs typeface="Times New Roman"/>
              </a:rPr>
              <a:t>less </a:t>
            </a:r>
            <a:r>
              <a:rPr b="1" dirty="0" sz="2200" spc="-75">
                <a:latin typeface="Times New Roman"/>
                <a:cs typeface="Times New Roman"/>
              </a:rPr>
              <a:t>quantity </a:t>
            </a:r>
            <a:r>
              <a:rPr b="1" dirty="0" sz="2200" spc="-45">
                <a:latin typeface="Times New Roman"/>
                <a:cs typeface="Times New Roman"/>
              </a:rPr>
              <a:t>of </a:t>
            </a:r>
            <a:r>
              <a:rPr b="1" dirty="0" sz="2200" spc="-65">
                <a:latin typeface="Times New Roman"/>
                <a:cs typeface="Times New Roman"/>
              </a:rPr>
              <a:t>water </a:t>
            </a:r>
            <a:r>
              <a:rPr b="1" dirty="0" sz="2200" spc="-50">
                <a:latin typeface="Times New Roman"/>
                <a:cs typeface="Times New Roman"/>
              </a:rPr>
              <a:t>is </a:t>
            </a:r>
            <a:r>
              <a:rPr b="1" dirty="0" sz="2200" spc="-80">
                <a:latin typeface="Times New Roman"/>
                <a:cs typeface="Times New Roman"/>
              </a:rPr>
              <a:t>required. </a:t>
            </a:r>
            <a:r>
              <a:rPr b="1" dirty="0" sz="2200" spc="-155">
                <a:latin typeface="Times New Roman"/>
                <a:cs typeface="Times New Roman"/>
              </a:rPr>
              <a:t>It </a:t>
            </a:r>
            <a:r>
              <a:rPr b="1" dirty="0" sz="2200" spc="-50">
                <a:latin typeface="Times New Roman"/>
                <a:cs typeface="Times New Roman"/>
              </a:rPr>
              <a:t>is  </a:t>
            </a:r>
            <a:r>
              <a:rPr b="1" dirty="0" sz="2200" spc="-60">
                <a:latin typeface="Times New Roman"/>
                <a:cs typeface="Times New Roman"/>
              </a:rPr>
              <a:t>therefore </a:t>
            </a:r>
            <a:r>
              <a:rPr b="1" dirty="0" sz="2200" spc="-50">
                <a:latin typeface="Times New Roman"/>
                <a:cs typeface="Times New Roman"/>
              </a:rPr>
              <a:t>used </a:t>
            </a:r>
            <a:r>
              <a:rPr b="1" dirty="0" sz="2200" spc="-65">
                <a:latin typeface="Times New Roman"/>
                <a:cs typeface="Times New Roman"/>
              </a:rPr>
              <a:t>for </a:t>
            </a:r>
            <a:r>
              <a:rPr b="1" dirty="0" sz="2200" spc="-15">
                <a:latin typeface="Times New Roman"/>
                <a:cs typeface="Times New Roman"/>
              </a:rPr>
              <a:t>high </a:t>
            </a:r>
            <a:r>
              <a:rPr b="1" dirty="0" sz="2200" spc="-60">
                <a:latin typeface="Times New Roman"/>
                <a:cs typeface="Times New Roman"/>
              </a:rPr>
              <a:t>heads </a:t>
            </a:r>
            <a:r>
              <a:rPr b="1" dirty="0" sz="2200" spc="-65">
                <a:latin typeface="Times New Roman"/>
                <a:cs typeface="Times New Roman"/>
              </a:rPr>
              <a:t>and </a:t>
            </a:r>
            <a:r>
              <a:rPr b="1" dirty="0" sz="2200" spc="5">
                <a:latin typeface="Times New Roman"/>
                <a:cs typeface="Times New Roman"/>
              </a:rPr>
              <a:t>low</a:t>
            </a:r>
            <a:r>
              <a:rPr b="1" dirty="0" sz="2200" spc="-210">
                <a:latin typeface="Times New Roman"/>
                <a:cs typeface="Times New Roman"/>
              </a:rPr>
              <a:t> </a:t>
            </a:r>
            <a:r>
              <a:rPr b="1" dirty="0" sz="2200" spc="-60">
                <a:latin typeface="Times New Roman"/>
                <a:cs typeface="Times New Roman"/>
              </a:rPr>
              <a:t>discharges.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object 2"/>
          <p:cNvSpPr/>
          <p:nvPr/>
        </p:nvSpPr>
        <p:spPr>
          <a:xfrm>
            <a:off x="2247900" y="318515"/>
            <a:ext cx="4724400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86" name="object 3"/>
          <p:cNvSpPr txBox="1">
            <a:spLocks noGrp="1"/>
          </p:cNvSpPr>
          <p:nvPr>
            <p:ph type="title"/>
          </p:nvPr>
        </p:nvSpPr>
        <p:spPr>
          <a:xfrm>
            <a:off x="2650616" y="425322"/>
            <a:ext cx="5351465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45"/>
              <a:t>Impulse</a:t>
            </a:r>
            <a:r>
              <a:rPr dirty="0" sz="4400" spc="-175"/>
              <a:t> </a:t>
            </a:r>
            <a:r>
              <a:rPr dirty="0" sz="4400" spc="-200"/>
              <a:t>Turbine.</a:t>
            </a:r>
            <a:endParaRPr sz="4400"/>
          </a:p>
        </p:txBody>
      </p:sp>
      <p:grpSp>
        <p:nvGrpSpPr>
          <p:cNvPr id="157" name="object 4"/>
          <p:cNvGrpSpPr/>
          <p:nvPr/>
        </p:nvGrpSpPr>
        <p:grpSpPr>
          <a:xfrm>
            <a:off x="237743" y="1524000"/>
            <a:ext cx="8068309" cy="5172710"/>
            <a:chOff x="237743" y="1524000"/>
            <a:chExt cx="8068309" cy="5172710"/>
          </a:xfrm>
        </p:grpSpPr>
        <p:sp>
          <p:nvSpPr>
            <p:cNvPr id="1048887" name="object 5"/>
            <p:cNvSpPr/>
            <p:nvPr/>
          </p:nvSpPr>
          <p:spPr>
            <a:xfrm>
              <a:off x="237743" y="1865375"/>
              <a:ext cx="7726680" cy="48310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88" name="object 6"/>
            <p:cNvSpPr/>
            <p:nvPr/>
          </p:nvSpPr>
          <p:spPr>
            <a:xfrm>
              <a:off x="685799" y="1524000"/>
              <a:ext cx="7620000" cy="47244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object 2"/>
          <p:cNvSpPr/>
          <p:nvPr/>
        </p:nvSpPr>
        <p:spPr>
          <a:xfrm>
            <a:off x="1781555" y="318515"/>
            <a:ext cx="552754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4" name="object 3"/>
          <p:cNvSpPr txBox="1">
            <a:spLocks noGrp="1"/>
          </p:cNvSpPr>
          <p:nvPr>
            <p:ph type="title"/>
          </p:nvPr>
        </p:nvSpPr>
        <p:spPr>
          <a:xfrm>
            <a:off x="1100942" y="425322"/>
            <a:ext cx="5862341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20"/>
              <a:t>Hydro </a:t>
            </a:r>
            <a:r>
              <a:rPr dirty="0" sz="4400" spc="-180"/>
              <a:t>Electric</a:t>
            </a:r>
            <a:r>
              <a:rPr dirty="0" sz="4400" spc="-100"/>
              <a:t> </a:t>
            </a:r>
            <a:r>
              <a:rPr dirty="0" sz="4400" spc="-180"/>
              <a:t>Power</a:t>
            </a:r>
            <a:endParaRPr sz="4400"/>
          </a:p>
        </p:txBody>
      </p:sp>
      <p:sp>
        <p:nvSpPr>
          <p:cNvPr id="1048625" name="object 4"/>
          <p:cNvSpPr/>
          <p:nvPr/>
        </p:nvSpPr>
        <p:spPr>
          <a:xfrm>
            <a:off x="240791" y="1490472"/>
            <a:ext cx="8622792" cy="3407664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6" name="object 5"/>
          <p:cNvSpPr txBox="1"/>
          <p:nvPr/>
        </p:nvSpPr>
        <p:spPr>
          <a:xfrm>
            <a:off x="535940" y="1579829"/>
            <a:ext cx="8077200" cy="33915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60">
                <a:latin typeface="Times New Roman"/>
                <a:cs typeface="Times New Roman"/>
              </a:rPr>
              <a:t>In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165">
                <a:latin typeface="Times New Roman"/>
                <a:cs typeface="Times New Roman"/>
              </a:rPr>
              <a:t>Hydro </a:t>
            </a:r>
            <a:r>
              <a:rPr b="1" dirty="0" sz="3200" spc="-70">
                <a:latin typeface="Times New Roman"/>
                <a:cs typeface="Times New Roman"/>
              </a:rPr>
              <a:t>power </a:t>
            </a:r>
            <a:r>
              <a:rPr b="1" dirty="0" sz="3200" spc="-65">
                <a:latin typeface="Times New Roman"/>
                <a:cs typeface="Times New Roman"/>
              </a:rPr>
              <a:t>scheme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85">
                <a:latin typeface="Times New Roman"/>
                <a:cs typeface="Times New Roman"/>
              </a:rPr>
              <a:t>certain </a:t>
            </a:r>
            <a:r>
              <a:rPr b="1" dirty="0" sz="3200" spc="-95">
                <a:latin typeface="Times New Roman"/>
                <a:cs typeface="Times New Roman"/>
              </a:rPr>
              <a:t>quality </a:t>
            </a:r>
            <a:r>
              <a:rPr b="1" dirty="0" sz="3200" spc="-85">
                <a:latin typeface="Times New Roman"/>
                <a:cs typeface="Times New Roman"/>
              </a:rPr>
              <a:t>of  </a:t>
            </a:r>
            <a:r>
              <a:rPr b="1" dirty="0" sz="3200" spc="-90">
                <a:latin typeface="Times New Roman"/>
                <a:cs typeface="Times New Roman"/>
              </a:rPr>
              <a:t>water </a:t>
            </a:r>
            <a:r>
              <a:rPr b="1" dirty="0" sz="3200" spc="-130">
                <a:latin typeface="Times New Roman"/>
                <a:cs typeface="Times New Roman"/>
              </a:rPr>
              <a:t>at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85">
                <a:latin typeface="Times New Roman"/>
                <a:cs typeface="Times New Roman"/>
              </a:rPr>
              <a:t>certain potential </a:t>
            </a:r>
            <a:r>
              <a:rPr b="1" dirty="0" sz="3200" spc="-105">
                <a:latin typeface="Times New Roman"/>
                <a:cs typeface="Times New Roman"/>
              </a:rPr>
              <a:t>head,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80">
                <a:latin typeface="Times New Roman"/>
                <a:cs typeface="Times New Roman"/>
              </a:rPr>
              <a:t>essentially  </a:t>
            </a:r>
            <a:r>
              <a:rPr b="1" dirty="0" sz="3200" spc="-110">
                <a:latin typeface="Times New Roman"/>
                <a:cs typeface="Times New Roman"/>
              </a:rPr>
              <a:t>made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25">
                <a:latin typeface="Times New Roman"/>
                <a:cs typeface="Times New Roman"/>
              </a:rPr>
              <a:t>flow </a:t>
            </a:r>
            <a:r>
              <a:rPr b="1" dirty="0" sz="3200" spc="-80">
                <a:latin typeface="Times New Roman"/>
                <a:cs typeface="Times New Roman"/>
              </a:rPr>
              <a:t>through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105">
                <a:latin typeface="Times New Roman"/>
                <a:cs typeface="Times New Roman"/>
              </a:rPr>
              <a:t>turbines</a:t>
            </a:r>
            <a:r>
              <a:rPr dirty="0" sz="3200" spc="-105">
                <a:latin typeface="Times New Roman"/>
                <a:cs typeface="Times New Roman"/>
              </a:rPr>
              <a:t>. </a:t>
            </a:r>
            <a:r>
              <a:rPr dirty="0" sz="3200" spc="-45">
                <a:latin typeface="Times New Roman"/>
                <a:cs typeface="Times New Roman"/>
              </a:rPr>
              <a:t>The </a:t>
            </a:r>
            <a:r>
              <a:rPr dirty="0" sz="3200" spc="70">
                <a:latin typeface="Times New Roman"/>
                <a:cs typeface="Times New Roman"/>
              </a:rPr>
              <a:t>head  </a:t>
            </a:r>
            <a:r>
              <a:rPr dirty="0" sz="3200" spc="45">
                <a:latin typeface="Times New Roman"/>
                <a:cs typeface="Times New Roman"/>
              </a:rPr>
              <a:t>causing </a:t>
            </a:r>
            <a:r>
              <a:rPr dirty="0" sz="3200" spc="-40">
                <a:latin typeface="Times New Roman"/>
                <a:cs typeface="Times New Roman"/>
              </a:rPr>
              <a:t>flow, </a:t>
            </a:r>
            <a:r>
              <a:rPr dirty="0" sz="3200" spc="110">
                <a:latin typeface="Times New Roman"/>
                <a:cs typeface="Times New Roman"/>
              </a:rPr>
              <a:t>runs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80">
                <a:latin typeface="Times New Roman"/>
                <a:cs typeface="Times New Roman"/>
              </a:rPr>
              <a:t>turbine </a:t>
            </a:r>
            <a:r>
              <a:rPr dirty="0" sz="3200" spc="-15">
                <a:latin typeface="Times New Roman"/>
                <a:cs typeface="Times New Roman"/>
              </a:rPr>
              <a:t>blades, </a:t>
            </a:r>
            <a:r>
              <a:rPr dirty="0" sz="3200" spc="95">
                <a:latin typeface="Times New Roman"/>
                <a:cs typeface="Times New Roman"/>
              </a:rPr>
              <a:t>and  </a:t>
            </a:r>
            <a:r>
              <a:rPr b="1" dirty="0" sz="3200" spc="-80">
                <a:latin typeface="Times New Roman"/>
                <a:cs typeface="Times New Roman"/>
              </a:rPr>
              <a:t>thus </a:t>
            </a:r>
            <a:r>
              <a:rPr b="1" dirty="0" sz="3200" spc="-70">
                <a:latin typeface="Times New Roman"/>
                <a:cs typeface="Times New Roman"/>
              </a:rPr>
              <a:t>producing </a:t>
            </a:r>
            <a:r>
              <a:rPr b="1" dirty="0" sz="3200" spc="-80">
                <a:latin typeface="Times New Roman"/>
                <a:cs typeface="Times New Roman"/>
              </a:rPr>
              <a:t>electricity </a:t>
            </a:r>
            <a:r>
              <a:rPr b="1" dirty="0" sz="3200" spc="-105">
                <a:latin typeface="Times New Roman"/>
                <a:cs typeface="Times New Roman"/>
              </a:rPr>
              <a:t>from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95">
                <a:latin typeface="Times New Roman"/>
                <a:cs typeface="Times New Roman"/>
              </a:rPr>
              <a:t>generator  </a:t>
            </a:r>
            <a:r>
              <a:rPr b="1" dirty="0" sz="3200" spc="-55">
                <a:latin typeface="Times New Roman"/>
                <a:cs typeface="Times New Roman"/>
              </a:rPr>
              <a:t>coupled </a:t>
            </a:r>
            <a:r>
              <a:rPr b="1" dirty="0" sz="3200" spc="-90">
                <a:latin typeface="Times New Roman"/>
                <a:cs typeface="Times New Roman"/>
              </a:rPr>
              <a:t>to </a:t>
            </a:r>
            <a:r>
              <a:rPr b="1" dirty="0" sz="3200" spc="-70">
                <a:latin typeface="Times New Roman"/>
                <a:cs typeface="Times New Roman"/>
              </a:rPr>
              <a:t>the</a:t>
            </a:r>
            <a:r>
              <a:rPr b="1" dirty="0" sz="3200" spc="-160">
                <a:latin typeface="Times New Roman"/>
                <a:cs typeface="Times New Roman"/>
              </a:rPr>
              <a:t> </a:t>
            </a:r>
            <a:r>
              <a:rPr b="1" dirty="0" sz="3200" spc="-100">
                <a:latin typeface="Times New Roman"/>
                <a:cs typeface="Times New Roman"/>
              </a:rPr>
              <a:t>turbine</a:t>
            </a:r>
            <a:r>
              <a:rPr dirty="0" sz="3200" spc="-10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object 2"/>
          <p:cNvSpPr/>
          <p:nvPr/>
        </p:nvSpPr>
        <p:spPr>
          <a:xfrm>
            <a:off x="1542288" y="327659"/>
            <a:ext cx="6004560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90" name="object 3"/>
          <p:cNvSpPr txBox="1">
            <a:spLocks noGrp="1"/>
          </p:cNvSpPr>
          <p:nvPr>
            <p:ph type="title"/>
          </p:nvPr>
        </p:nvSpPr>
        <p:spPr>
          <a:xfrm>
            <a:off x="1945004" y="434466"/>
            <a:ext cx="6169167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00"/>
              <a:t>Pelton’s </a:t>
            </a:r>
            <a:r>
              <a:rPr dirty="0" sz="4400" spc="-85"/>
              <a:t>Wheel </a:t>
            </a:r>
            <a:r>
              <a:rPr dirty="0" sz="4400" spc="-195"/>
              <a:t>Turbine</a:t>
            </a:r>
            <a:endParaRPr sz="4400"/>
          </a:p>
        </p:txBody>
      </p:sp>
      <p:grpSp>
        <p:nvGrpSpPr>
          <p:cNvPr id="159" name="object 4"/>
          <p:cNvGrpSpPr/>
          <p:nvPr/>
        </p:nvGrpSpPr>
        <p:grpSpPr>
          <a:xfrm>
            <a:off x="246888" y="1371600"/>
            <a:ext cx="8211820" cy="5316220"/>
            <a:chOff x="246888" y="1371600"/>
            <a:chExt cx="8211820" cy="5316220"/>
          </a:xfrm>
        </p:grpSpPr>
        <p:sp>
          <p:nvSpPr>
            <p:cNvPr id="1048891" name="object 5"/>
            <p:cNvSpPr/>
            <p:nvPr/>
          </p:nvSpPr>
          <p:spPr>
            <a:xfrm>
              <a:off x="246888" y="1551431"/>
              <a:ext cx="8031480" cy="51358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892" name="object 6"/>
            <p:cNvSpPr/>
            <p:nvPr/>
          </p:nvSpPr>
          <p:spPr>
            <a:xfrm>
              <a:off x="533400" y="1371600"/>
              <a:ext cx="7924800" cy="50292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94" name="object 3"/>
          <p:cNvSpPr txBox="1">
            <a:spLocks noGrp="1"/>
          </p:cNvSpPr>
          <p:nvPr>
            <p:ph type="title"/>
          </p:nvPr>
        </p:nvSpPr>
        <p:spPr>
          <a:xfrm>
            <a:off x="397061" y="158623"/>
            <a:ext cx="8238254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905635" marL="2072639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30"/>
              <a:t>Scheme</a:t>
            </a:r>
          </a:p>
        </p:txBody>
      </p:sp>
      <p:sp>
        <p:nvSpPr>
          <p:cNvPr id="1048895" name="object 4"/>
          <p:cNvSpPr/>
          <p:nvPr/>
        </p:nvSpPr>
        <p:spPr>
          <a:xfrm>
            <a:off x="292608" y="1380744"/>
            <a:ext cx="8502396" cy="5477255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96" name="object 5"/>
          <p:cNvSpPr txBox="1"/>
          <p:nvPr/>
        </p:nvSpPr>
        <p:spPr>
          <a:xfrm>
            <a:off x="254765" y="1194051"/>
            <a:ext cx="8735417" cy="5295900"/>
          </a:xfrm>
          <a:prstGeom prst="rect"/>
        </p:spPr>
        <p:txBody>
          <a:bodyPr bIns="0" lIns="0" rIns="0" rtlCol="0" tIns="81915" vert="horz" wrap="square">
            <a:spAutoFit/>
          </a:bodyPr>
          <a:p>
            <a:pPr algn="just" marL="12700">
              <a:lnSpc>
                <a:spcPct val="100000"/>
              </a:lnSpc>
              <a:spcBef>
                <a:spcPts val="645"/>
              </a:spcBef>
            </a:pPr>
            <a:r>
              <a:rPr b="1" dirty="0" sz="2300" spc="-25">
                <a:latin typeface="Times New Roman"/>
                <a:cs typeface="Times New Roman"/>
              </a:rPr>
              <a:t>(ii) </a:t>
            </a:r>
            <a:r>
              <a:rPr b="1" dirty="0" sz="2300" spc="-95">
                <a:latin typeface="Times New Roman"/>
                <a:cs typeface="Times New Roman"/>
              </a:rPr>
              <a:t>Reaction</a:t>
            </a:r>
            <a:r>
              <a:rPr b="1" dirty="0" sz="2300" spc="-145">
                <a:latin typeface="Times New Roman"/>
                <a:cs typeface="Times New Roman"/>
              </a:rPr>
              <a:t> </a:t>
            </a:r>
            <a:r>
              <a:rPr b="1" dirty="0" sz="2300" spc="-100">
                <a:latin typeface="Times New Roman"/>
                <a:cs typeface="Times New Roman"/>
              </a:rPr>
              <a:t>Turbine</a:t>
            </a:r>
            <a:endParaRPr sz="23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300" spc="-135">
                <a:latin typeface="Times New Roman"/>
                <a:cs typeface="Times New Roman"/>
              </a:rPr>
              <a:t>The </a:t>
            </a:r>
            <a:r>
              <a:rPr b="1" dirty="0" sz="2300" spc="-85">
                <a:latin typeface="Times New Roman"/>
                <a:cs typeface="Times New Roman"/>
              </a:rPr>
              <a:t>important </a:t>
            </a:r>
            <a:r>
              <a:rPr b="1" dirty="0" sz="2300" spc="-50">
                <a:latin typeface="Times New Roman"/>
                <a:cs typeface="Times New Roman"/>
              </a:rPr>
              <a:t>example </a:t>
            </a:r>
            <a:r>
              <a:rPr b="1" dirty="0" sz="2300" spc="-55">
                <a:latin typeface="Times New Roman"/>
                <a:cs typeface="Times New Roman"/>
              </a:rPr>
              <a:t>of reaction </a:t>
            </a:r>
            <a:r>
              <a:rPr b="1" dirty="0" sz="2300" spc="-70">
                <a:latin typeface="Times New Roman"/>
                <a:cs typeface="Times New Roman"/>
              </a:rPr>
              <a:t>turbine </a:t>
            </a:r>
            <a:r>
              <a:rPr b="1" dirty="0" sz="2300" spc="-80">
                <a:latin typeface="Times New Roman"/>
                <a:cs typeface="Times New Roman"/>
              </a:rPr>
              <a:t>are </a:t>
            </a:r>
            <a:r>
              <a:rPr b="1" dirty="0" sz="2300" spc="-40">
                <a:latin typeface="Times New Roman"/>
                <a:cs typeface="Times New Roman"/>
              </a:rPr>
              <a:t>(i) </a:t>
            </a:r>
            <a:r>
              <a:rPr b="1" dirty="0" sz="2300" spc="-110">
                <a:latin typeface="Times New Roman"/>
                <a:cs typeface="Times New Roman"/>
              </a:rPr>
              <a:t>Fancis </a:t>
            </a:r>
            <a:r>
              <a:rPr b="1" dirty="0" sz="2300" spc="-90">
                <a:latin typeface="Times New Roman"/>
                <a:cs typeface="Times New Roman"/>
              </a:rPr>
              <a:t>turbine;  </a:t>
            </a:r>
            <a:r>
              <a:rPr b="1" dirty="0" sz="2300" spc="-65">
                <a:latin typeface="Times New Roman"/>
                <a:cs typeface="Times New Roman"/>
              </a:rPr>
              <a:t>and </a:t>
            </a:r>
            <a:r>
              <a:rPr b="1" dirty="0" sz="2300" spc="-130">
                <a:latin typeface="Times New Roman"/>
                <a:cs typeface="Times New Roman"/>
              </a:rPr>
              <a:t>Kaplan </a:t>
            </a:r>
            <a:r>
              <a:rPr b="1" dirty="0" sz="2300" spc="-75">
                <a:latin typeface="Times New Roman"/>
                <a:cs typeface="Times New Roman"/>
              </a:rPr>
              <a:t>turbine. </a:t>
            </a:r>
            <a:r>
              <a:rPr b="1" dirty="0" sz="2300" spc="-270">
                <a:latin typeface="Times New Roman"/>
                <a:cs typeface="Times New Roman"/>
              </a:rPr>
              <a:t>A</a:t>
            </a:r>
            <a:r>
              <a:rPr b="1" dirty="0" sz="2300" spc="35">
                <a:latin typeface="Times New Roman"/>
                <a:cs typeface="Times New Roman"/>
              </a:rPr>
              <a:t> </a:t>
            </a:r>
            <a:r>
              <a:rPr b="1" dirty="0" sz="2300" spc="-60">
                <a:latin typeface="Times New Roman"/>
                <a:cs typeface="Times New Roman"/>
              </a:rPr>
              <a:t>reaction </a:t>
            </a:r>
            <a:r>
              <a:rPr b="1" dirty="0" sz="2300" spc="-70">
                <a:latin typeface="Times New Roman"/>
                <a:cs typeface="Times New Roman"/>
              </a:rPr>
              <a:t>turbine </a:t>
            </a:r>
            <a:r>
              <a:rPr b="1" dirty="0" sz="2300" spc="-45">
                <a:latin typeface="Times New Roman"/>
                <a:cs typeface="Times New Roman"/>
              </a:rPr>
              <a:t>is </a:t>
            </a:r>
            <a:r>
              <a:rPr b="1" dirty="0" sz="2300" spc="-35">
                <a:latin typeface="Times New Roman"/>
                <a:cs typeface="Times New Roman"/>
              </a:rPr>
              <a:t>one </a:t>
            </a:r>
            <a:r>
              <a:rPr b="1" dirty="0" sz="2300" spc="-20">
                <a:latin typeface="Times New Roman"/>
                <a:cs typeface="Times New Roman"/>
              </a:rPr>
              <a:t>in </a:t>
            </a:r>
            <a:r>
              <a:rPr b="1" dirty="0" sz="2300" spc="-10">
                <a:latin typeface="Times New Roman"/>
                <a:cs typeface="Times New Roman"/>
              </a:rPr>
              <a:t>which </a:t>
            </a:r>
            <a:r>
              <a:rPr b="1" dirty="0" sz="2300" spc="-45">
                <a:latin typeface="Times New Roman"/>
                <a:cs typeface="Times New Roman"/>
              </a:rPr>
              <a:t>only </a:t>
            </a:r>
            <a:r>
              <a:rPr b="1" dirty="0" sz="2300" spc="-70">
                <a:latin typeface="Times New Roman"/>
                <a:cs typeface="Times New Roman"/>
              </a:rPr>
              <a:t>a  </a:t>
            </a:r>
            <a:r>
              <a:rPr b="1" dirty="0" sz="2300" spc="-95">
                <a:latin typeface="Times New Roman"/>
                <a:cs typeface="Times New Roman"/>
              </a:rPr>
              <a:t>part </a:t>
            </a:r>
            <a:r>
              <a:rPr b="1" dirty="0" sz="2300" spc="-45">
                <a:latin typeface="Times New Roman"/>
                <a:cs typeface="Times New Roman"/>
              </a:rPr>
              <a:t>of </a:t>
            </a:r>
            <a:r>
              <a:rPr b="1" dirty="0" sz="2300" spc="-65">
                <a:latin typeface="Times New Roman"/>
                <a:cs typeface="Times New Roman"/>
              </a:rPr>
              <a:t>potential </a:t>
            </a:r>
            <a:r>
              <a:rPr b="1" dirty="0" sz="2300" spc="-55">
                <a:latin typeface="Times New Roman"/>
                <a:cs typeface="Times New Roman"/>
              </a:rPr>
              <a:t>energy </a:t>
            </a:r>
            <a:r>
              <a:rPr b="1" dirty="0" sz="2300" spc="-45">
                <a:latin typeface="Times New Roman"/>
                <a:cs typeface="Times New Roman"/>
              </a:rPr>
              <a:t>of </a:t>
            </a:r>
            <a:r>
              <a:rPr b="1" dirty="0" sz="2300" spc="-60">
                <a:latin typeface="Times New Roman"/>
                <a:cs typeface="Times New Roman"/>
              </a:rPr>
              <a:t>water </a:t>
            </a:r>
            <a:r>
              <a:rPr b="1" dirty="0" sz="2300" spc="-45">
                <a:latin typeface="Times New Roman"/>
                <a:cs typeface="Times New Roman"/>
              </a:rPr>
              <a:t>is </a:t>
            </a:r>
            <a:r>
              <a:rPr b="1" dirty="0" sz="2300" spc="-60">
                <a:latin typeface="Times New Roman"/>
                <a:cs typeface="Times New Roman"/>
              </a:rPr>
              <a:t>converted </a:t>
            </a:r>
            <a:r>
              <a:rPr b="1" dirty="0" sz="2300" spc="-50">
                <a:latin typeface="Times New Roman"/>
                <a:cs typeface="Times New Roman"/>
              </a:rPr>
              <a:t>into velocity </a:t>
            </a:r>
            <a:r>
              <a:rPr b="1" dirty="0" sz="2300" spc="-65">
                <a:latin typeface="Times New Roman"/>
                <a:cs typeface="Times New Roman"/>
              </a:rPr>
              <a:t>head  and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60">
                <a:latin typeface="Times New Roman"/>
                <a:cs typeface="Times New Roman"/>
              </a:rPr>
              <a:t>balance </a:t>
            </a:r>
            <a:r>
              <a:rPr b="1" dirty="0" sz="2300" spc="-70">
                <a:latin typeface="Times New Roman"/>
                <a:cs typeface="Times New Roman"/>
              </a:rPr>
              <a:t>remains as pressure </a:t>
            </a:r>
            <a:r>
              <a:rPr b="1" dirty="0" sz="2300" spc="-75">
                <a:latin typeface="Times New Roman"/>
                <a:cs typeface="Times New Roman"/>
              </a:rPr>
              <a:t>head</a:t>
            </a:r>
            <a:r>
              <a:rPr dirty="0" sz="2300" spc="-75">
                <a:latin typeface="Times New Roman"/>
                <a:cs typeface="Times New Roman"/>
              </a:rPr>
              <a:t>. </a:t>
            </a:r>
            <a:r>
              <a:rPr dirty="0" sz="2300" spc="-10">
                <a:latin typeface="Times New Roman"/>
                <a:cs typeface="Times New Roman"/>
              </a:rPr>
              <a:t>Thus </a:t>
            </a:r>
            <a:r>
              <a:rPr dirty="0" sz="2300" spc="45">
                <a:latin typeface="Times New Roman"/>
                <a:cs typeface="Times New Roman"/>
              </a:rPr>
              <a:t>the </a:t>
            </a:r>
            <a:r>
              <a:rPr dirty="0" sz="2300" spc="55">
                <a:latin typeface="Times New Roman"/>
                <a:cs typeface="Times New Roman"/>
              </a:rPr>
              <a:t>water  </a:t>
            </a:r>
            <a:r>
              <a:rPr dirty="0" sz="2300" spc="45">
                <a:latin typeface="Times New Roman"/>
                <a:cs typeface="Times New Roman"/>
              </a:rPr>
              <a:t>entering </a:t>
            </a:r>
            <a:r>
              <a:rPr dirty="0" sz="2300" spc="50">
                <a:latin typeface="Times New Roman"/>
                <a:cs typeface="Times New Roman"/>
              </a:rPr>
              <a:t>the </a:t>
            </a:r>
            <a:r>
              <a:rPr dirty="0" sz="2300" spc="60">
                <a:latin typeface="Times New Roman"/>
                <a:cs typeface="Times New Roman"/>
              </a:rPr>
              <a:t>turbine </a:t>
            </a:r>
            <a:r>
              <a:rPr dirty="0" sz="2300" spc="-30">
                <a:latin typeface="Times New Roman"/>
                <a:cs typeface="Times New Roman"/>
              </a:rPr>
              <a:t>possesses </a:t>
            </a:r>
            <a:r>
              <a:rPr dirty="0" sz="2300" spc="40">
                <a:latin typeface="Times New Roman"/>
                <a:cs typeface="Times New Roman"/>
              </a:rPr>
              <a:t>pressure </a:t>
            </a:r>
            <a:r>
              <a:rPr dirty="0" sz="2300">
                <a:latin typeface="Times New Roman"/>
                <a:cs typeface="Times New Roman"/>
              </a:rPr>
              <a:t>as well as </a:t>
            </a:r>
            <a:r>
              <a:rPr dirty="0" sz="2300" spc="15">
                <a:latin typeface="Times New Roman"/>
                <a:cs typeface="Times New Roman"/>
              </a:rPr>
              <a:t>kinetic</a:t>
            </a:r>
            <a:r>
              <a:rPr dirty="0" sz="2300" spc="-235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Times New Roman"/>
                <a:cs typeface="Times New Roman"/>
              </a:rPr>
              <a:t>energy.  </a:t>
            </a:r>
            <a:r>
              <a:rPr dirty="0" sz="2300" spc="-35">
                <a:latin typeface="Times New Roman"/>
                <a:cs typeface="Times New Roman"/>
              </a:rPr>
              <a:t>The </a:t>
            </a:r>
            <a:r>
              <a:rPr dirty="0" sz="2300" spc="25">
                <a:latin typeface="Times New Roman"/>
                <a:cs typeface="Times New Roman"/>
              </a:rPr>
              <a:t>wheel </a:t>
            </a:r>
            <a:r>
              <a:rPr dirty="0" sz="2300" spc="-40">
                <a:latin typeface="Times New Roman"/>
                <a:cs typeface="Times New Roman"/>
              </a:rPr>
              <a:t>is </a:t>
            </a:r>
            <a:r>
              <a:rPr dirty="0" sz="2300" spc="35">
                <a:latin typeface="Times New Roman"/>
                <a:cs typeface="Times New Roman"/>
              </a:rPr>
              <a:t>rotated </a:t>
            </a:r>
            <a:r>
              <a:rPr dirty="0" sz="2300" spc="80">
                <a:latin typeface="Times New Roman"/>
                <a:cs typeface="Times New Roman"/>
              </a:rPr>
              <a:t>under </a:t>
            </a:r>
            <a:r>
              <a:rPr dirty="0" sz="2300" spc="45">
                <a:latin typeface="Times New Roman"/>
                <a:cs typeface="Times New Roman"/>
              </a:rPr>
              <a:t>the </a:t>
            </a:r>
            <a:r>
              <a:rPr dirty="0" sz="2300" spc="30">
                <a:latin typeface="Times New Roman"/>
                <a:cs typeface="Times New Roman"/>
              </a:rPr>
              <a:t>action </a:t>
            </a:r>
            <a:r>
              <a:rPr dirty="0" sz="2300" spc="-40">
                <a:latin typeface="Times New Roman"/>
                <a:cs typeface="Times New Roman"/>
              </a:rPr>
              <a:t>of </a:t>
            </a:r>
            <a:r>
              <a:rPr dirty="0" sz="2300" spc="35">
                <a:latin typeface="Times New Roman"/>
                <a:cs typeface="Times New Roman"/>
              </a:rPr>
              <a:t>both </a:t>
            </a:r>
            <a:r>
              <a:rPr dirty="0" sz="2300" spc="15">
                <a:latin typeface="Times New Roman"/>
                <a:cs typeface="Times New Roman"/>
              </a:rPr>
              <a:t>these </a:t>
            </a:r>
            <a:r>
              <a:rPr dirty="0" sz="2300" spc="-15">
                <a:latin typeface="Times New Roman"/>
                <a:cs typeface="Times New Roman"/>
              </a:rPr>
              <a:t>forces. </a:t>
            </a:r>
            <a:r>
              <a:rPr dirty="0" sz="2300" spc="-40">
                <a:latin typeface="Times New Roman"/>
                <a:cs typeface="Times New Roman"/>
              </a:rPr>
              <a:t>The  </a:t>
            </a:r>
            <a:r>
              <a:rPr dirty="0" sz="2300" spc="55">
                <a:latin typeface="Times New Roman"/>
                <a:cs typeface="Times New Roman"/>
              </a:rPr>
              <a:t>water </a:t>
            </a:r>
            <a:r>
              <a:rPr dirty="0" sz="2300" spc="5">
                <a:latin typeface="Times New Roman"/>
                <a:cs typeface="Times New Roman"/>
              </a:rPr>
              <a:t>leaving </a:t>
            </a:r>
            <a:r>
              <a:rPr dirty="0" sz="2300" spc="45">
                <a:latin typeface="Times New Roman"/>
                <a:cs typeface="Times New Roman"/>
              </a:rPr>
              <a:t>the </a:t>
            </a:r>
            <a:r>
              <a:rPr dirty="0" sz="2300" spc="60">
                <a:latin typeface="Times New Roman"/>
                <a:cs typeface="Times New Roman"/>
              </a:rPr>
              <a:t>turbine </a:t>
            </a:r>
            <a:r>
              <a:rPr dirty="0" sz="2300" spc="-10">
                <a:latin typeface="Times New Roman"/>
                <a:cs typeface="Times New Roman"/>
              </a:rPr>
              <a:t>also </a:t>
            </a:r>
            <a:r>
              <a:rPr dirty="0" sz="2300" spc="25">
                <a:latin typeface="Times New Roman"/>
                <a:cs typeface="Times New Roman"/>
              </a:rPr>
              <a:t>contains </a:t>
            </a:r>
            <a:r>
              <a:rPr dirty="0" sz="2300" spc="-10">
                <a:latin typeface="Times New Roman"/>
                <a:cs typeface="Times New Roman"/>
              </a:rPr>
              <a:t>some </a:t>
            </a:r>
            <a:r>
              <a:rPr dirty="0" sz="2300" spc="35">
                <a:latin typeface="Times New Roman"/>
                <a:cs typeface="Times New Roman"/>
              </a:rPr>
              <a:t>pressure </a:t>
            </a:r>
            <a:r>
              <a:rPr dirty="0" sz="2300">
                <a:latin typeface="Times New Roman"/>
                <a:cs typeface="Times New Roman"/>
              </a:rPr>
              <a:t>as </a:t>
            </a:r>
            <a:r>
              <a:rPr dirty="0" sz="2300" spc="5">
                <a:latin typeface="Times New Roman"/>
                <a:cs typeface="Times New Roman"/>
              </a:rPr>
              <a:t>well </a:t>
            </a:r>
            <a:r>
              <a:rPr dirty="0" sz="2300">
                <a:latin typeface="Times New Roman"/>
                <a:cs typeface="Times New Roman"/>
              </a:rPr>
              <a:t>as  </a:t>
            </a:r>
            <a:r>
              <a:rPr dirty="0" sz="2300" spc="-20">
                <a:latin typeface="Times New Roman"/>
                <a:cs typeface="Times New Roman"/>
              </a:rPr>
              <a:t>velocity </a:t>
            </a:r>
            <a:r>
              <a:rPr dirty="0" sz="2300" spc="15">
                <a:latin typeface="Times New Roman"/>
                <a:cs typeface="Times New Roman"/>
              </a:rPr>
              <a:t>head. </a:t>
            </a:r>
            <a:r>
              <a:rPr b="1" dirty="0" sz="2300" spc="-135">
                <a:latin typeface="Times New Roman"/>
                <a:cs typeface="Times New Roman"/>
              </a:rPr>
              <a:t>The </a:t>
            </a:r>
            <a:r>
              <a:rPr b="1" dirty="0" sz="2300" spc="-75">
                <a:latin typeface="Times New Roman"/>
                <a:cs typeface="Times New Roman"/>
              </a:rPr>
              <a:t>pressure </a:t>
            </a:r>
            <a:r>
              <a:rPr b="1" dirty="0" sz="2300" spc="-90">
                <a:latin typeface="Times New Roman"/>
                <a:cs typeface="Times New Roman"/>
              </a:rPr>
              <a:t>at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45">
                <a:latin typeface="Times New Roman"/>
                <a:cs typeface="Times New Roman"/>
              </a:rPr>
              <a:t>inlet is </a:t>
            </a:r>
            <a:r>
              <a:rPr b="1" dirty="0" sz="2300" spc="-35">
                <a:latin typeface="Times New Roman"/>
                <a:cs typeface="Times New Roman"/>
              </a:rPr>
              <a:t>much </a:t>
            </a:r>
            <a:r>
              <a:rPr b="1" dirty="0" sz="2300" spc="-45">
                <a:latin typeface="Times New Roman"/>
                <a:cs typeface="Times New Roman"/>
              </a:rPr>
              <a:t>higher </a:t>
            </a:r>
            <a:r>
              <a:rPr b="1" dirty="0" sz="2300" spc="-60">
                <a:latin typeface="Times New Roman"/>
                <a:cs typeface="Times New Roman"/>
              </a:rPr>
              <a:t>than </a:t>
            </a:r>
            <a:r>
              <a:rPr b="1" dirty="0" sz="2300" spc="-55">
                <a:latin typeface="Times New Roman"/>
                <a:cs typeface="Times New Roman"/>
              </a:rPr>
              <a:t>the  </a:t>
            </a:r>
            <a:r>
              <a:rPr b="1" dirty="0" sz="2300" spc="-70">
                <a:latin typeface="Times New Roman"/>
                <a:cs typeface="Times New Roman"/>
              </a:rPr>
              <a:t>pressure </a:t>
            </a:r>
            <a:r>
              <a:rPr b="1" dirty="0" sz="2300" spc="-90">
                <a:latin typeface="Times New Roman"/>
                <a:cs typeface="Times New Roman"/>
              </a:rPr>
              <a:t>at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70">
                <a:latin typeface="Times New Roman"/>
                <a:cs typeface="Times New Roman"/>
              </a:rPr>
              <a:t>outlet. </a:t>
            </a:r>
            <a:r>
              <a:rPr b="1" dirty="0" sz="2300" spc="-75">
                <a:latin typeface="Times New Roman"/>
                <a:cs typeface="Times New Roman"/>
              </a:rPr>
              <a:t>Since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60">
                <a:latin typeface="Times New Roman"/>
                <a:cs typeface="Times New Roman"/>
              </a:rPr>
              <a:t>entire </a:t>
            </a:r>
            <a:r>
              <a:rPr b="1" dirty="0" sz="2300" spc="-25">
                <a:latin typeface="Times New Roman"/>
                <a:cs typeface="Times New Roman"/>
              </a:rPr>
              <a:t>flow </a:t>
            </a:r>
            <a:r>
              <a:rPr b="1" dirty="0" sz="2300" spc="-90">
                <a:latin typeface="Times New Roman"/>
                <a:cs typeface="Times New Roman"/>
              </a:rPr>
              <a:t>takes </a:t>
            </a:r>
            <a:r>
              <a:rPr b="1" dirty="0" sz="2300" spc="-45">
                <a:latin typeface="Times New Roman"/>
                <a:cs typeface="Times New Roman"/>
              </a:rPr>
              <a:t>place </a:t>
            </a:r>
            <a:r>
              <a:rPr b="1" dirty="0" sz="2300" spc="-65">
                <a:latin typeface="Times New Roman"/>
                <a:cs typeface="Times New Roman"/>
              </a:rPr>
              <a:t>under  </a:t>
            </a:r>
            <a:r>
              <a:rPr b="1" dirty="0" sz="2300" spc="-75">
                <a:latin typeface="Times New Roman"/>
                <a:cs typeface="Times New Roman"/>
              </a:rPr>
              <a:t>pressure, </a:t>
            </a:r>
            <a:r>
              <a:rPr b="1" dirty="0" sz="2300" spc="-70">
                <a:latin typeface="Times New Roman"/>
                <a:cs typeface="Times New Roman"/>
              </a:rPr>
              <a:t>a </a:t>
            </a:r>
            <a:r>
              <a:rPr b="1" dirty="0" sz="2300" spc="-35">
                <a:latin typeface="Times New Roman"/>
                <a:cs typeface="Times New Roman"/>
              </a:rPr>
              <a:t>closing </a:t>
            </a:r>
            <a:r>
              <a:rPr b="1" dirty="0" sz="2300" spc="-50">
                <a:latin typeface="Times New Roman"/>
                <a:cs typeface="Times New Roman"/>
              </a:rPr>
              <a:t>case is </a:t>
            </a:r>
            <a:r>
              <a:rPr b="1" dirty="0" sz="2300" spc="-65">
                <a:latin typeface="Times New Roman"/>
                <a:cs typeface="Times New Roman"/>
              </a:rPr>
              <a:t>absolutely necessary, </a:t>
            </a:r>
            <a:r>
              <a:rPr b="1" dirty="0" sz="2300" spc="-55">
                <a:latin typeface="Times New Roman"/>
                <a:cs typeface="Times New Roman"/>
              </a:rPr>
              <a:t>so </a:t>
            </a:r>
            <a:r>
              <a:rPr b="1" dirty="0" sz="2300" spc="-70">
                <a:latin typeface="Times New Roman"/>
                <a:cs typeface="Times New Roman"/>
              </a:rPr>
              <a:t>as to prevent  </a:t>
            </a:r>
            <a:r>
              <a:rPr b="1" dirty="0" sz="2300" spc="-45">
                <a:latin typeface="Times New Roman"/>
                <a:cs typeface="Times New Roman"/>
              </a:rPr>
              <a:t>access of </a:t>
            </a:r>
            <a:r>
              <a:rPr b="1" dirty="0" sz="2300" spc="-75">
                <a:latin typeface="Times New Roman"/>
                <a:cs typeface="Times New Roman"/>
              </a:rPr>
              <a:t>atmosphere </a:t>
            </a:r>
            <a:r>
              <a:rPr b="1" dirty="0" sz="2300" spc="-80">
                <a:latin typeface="Times New Roman"/>
                <a:cs typeface="Times New Roman"/>
              </a:rPr>
              <a:t>air </a:t>
            </a:r>
            <a:r>
              <a:rPr b="1" dirty="0" sz="2300" spc="-55">
                <a:latin typeface="Times New Roman"/>
                <a:cs typeface="Times New Roman"/>
              </a:rPr>
              <a:t>into the </a:t>
            </a:r>
            <a:r>
              <a:rPr b="1" dirty="0" sz="2300" spc="-75">
                <a:latin typeface="Times New Roman"/>
                <a:cs typeface="Times New Roman"/>
              </a:rPr>
              <a:t>turbine. Since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60">
                <a:latin typeface="Times New Roman"/>
                <a:cs typeface="Times New Roman"/>
              </a:rPr>
              <a:t>water </a:t>
            </a:r>
            <a:r>
              <a:rPr b="1" dirty="0" sz="2300" spc="-35">
                <a:latin typeface="Times New Roman"/>
                <a:cs typeface="Times New Roman"/>
              </a:rPr>
              <a:t>flows  </a:t>
            </a:r>
            <a:r>
              <a:rPr b="1" dirty="0" sz="2300" spc="-65">
                <a:latin typeface="Times New Roman"/>
                <a:cs typeface="Times New Roman"/>
              </a:rPr>
              <a:t>under </a:t>
            </a:r>
            <a:r>
              <a:rPr b="1" dirty="0" sz="2300" spc="-75">
                <a:latin typeface="Times New Roman"/>
                <a:cs typeface="Times New Roman"/>
              </a:rPr>
              <a:t>pressure </a:t>
            </a:r>
            <a:r>
              <a:rPr b="1" dirty="0" sz="2300" spc="-55">
                <a:latin typeface="Times New Roman"/>
                <a:cs typeface="Times New Roman"/>
              </a:rPr>
              <a:t>through </a:t>
            </a:r>
            <a:r>
              <a:rPr b="1" dirty="0" sz="2300" spc="-35">
                <a:latin typeface="Times New Roman"/>
                <a:cs typeface="Times New Roman"/>
              </a:rPr>
              <a:t>such </a:t>
            </a:r>
            <a:r>
              <a:rPr b="1" dirty="0" sz="2300" spc="-70">
                <a:latin typeface="Times New Roman"/>
                <a:cs typeface="Times New Roman"/>
              </a:rPr>
              <a:t>a </a:t>
            </a:r>
            <a:r>
              <a:rPr b="1" dirty="0" sz="2300" spc="-75">
                <a:latin typeface="Times New Roman"/>
                <a:cs typeface="Times New Roman"/>
              </a:rPr>
              <a:t>turbine,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15">
                <a:latin typeface="Times New Roman"/>
                <a:cs typeface="Times New Roman"/>
              </a:rPr>
              <a:t>wheel </a:t>
            </a:r>
            <a:r>
              <a:rPr b="1" dirty="0" sz="2300" spc="-45">
                <a:latin typeface="Times New Roman"/>
                <a:cs typeface="Times New Roman"/>
              </a:rPr>
              <a:t>of </a:t>
            </a:r>
            <a:r>
              <a:rPr b="1" dirty="0" sz="2300" spc="-60">
                <a:latin typeface="Times New Roman"/>
                <a:cs typeface="Times New Roman"/>
              </a:rPr>
              <a:t>this </a:t>
            </a:r>
            <a:r>
              <a:rPr b="1" dirty="0" sz="2300" spc="-70">
                <a:latin typeface="Times New Roman"/>
                <a:cs typeface="Times New Roman"/>
              </a:rPr>
              <a:t>turbine  </a:t>
            </a:r>
            <a:r>
              <a:rPr b="1" dirty="0" sz="2300" spc="-75">
                <a:latin typeface="Times New Roman"/>
                <a:cs typeface="Times New Roman"/>
              </a:rPr>
              <a:t>are </a:t>
            </a:r>
            <a:r>
              <a:rPr b="1" dirty="0" sz="2300" spc="-80">
                <a:latin typeface="Times New Roman"/>
                <a:cs typeface="Times New Roman"/>
              </a:rPr>
              <a:t>submerged, </a:t>
            </a:r>
            <a:r>
              <a:rPr b="1" dirty="0" sz="2300" spc="-70">
                <a:latin typeface="Times New Roman"/>
                <a:cs typeface="Times New Roman"/>
              </a:rPr>
              <a:t>and </a:t>
            </a:r>
            <a:r>
              <a:rPr b="1" dirty="0" sz="2300" spc="-65">
                <a:latin typeface="Times New Roman"/>
                <a:cs typeface="Times New Roman"/>
              </a:rPr>
              <a:t>water enters </a:t>
            </a:r>
            <a:r>
              <a:rPr b="1" dirty="0" sz="2300" spc="-45">
                <a:latin typeface="Times New Roman"/>
                <a:cs typeface="Times New Roman"/>
              </a:rPr>
              <a:t>all </a:t>
            </a:r>
            <a:r>
              <a:rPr b="1" dirty="0" sz="2300" spc="-70">
                <a:latin typeface="Times New Roman"/>
                <a:cs typeface="Times New Roman"/>
              </a:rPr>
              <a:t>around </a:t>
            </a:r>
            <a:r>
              <a:rPr b="1" dirty="0" sz="2300" spc="-55">
                <a:latin typeface="Times New Roman"/>
                <a:cs typeface="Times New Roman"/>
              </a:rPr>
              <a:t>the </a:t>
            </a:r>
            <a:r>
              <a:rPr b="1" dirty="0" sz="2300" spc="-70">
                <a:latin typeface="Times New Roman"/>
                <a:cs typeface="Times New Roman"/>
              </a:rPr>
              <a:t>periphery </a:t>
            </a:r>
            <a:r>
              <a:rPr b="1" dirty="0" sz="2300" spc="-45">
                <a:latin typeface="Times New Roman"/>
                <a:cs typeface="Times New Roman"/>
              </a:rPr>
              <a:t>of </a:t>
            </a:r>
            <a:r>
              <a:rPr b="1" dirty="0" sz="2300" spc="-60">
                <a:latin typeface="Times New Roman"/>
                <a:cs typeface="Times New Roman"/>
              </a:rPr>
              <a:t>the  </a:t>
            </a:r>
            <a:r>
              <a:rPr b="1" dirty="0" sz="2300" spc="-35">
                <a:latin typeface="Times New Roman"/>
                <a:cs typeface="Times New Roman"/>
              </a:rPr>
              <a:t>wheel.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object 2"/>
          <p:cNvSpPr/>
          <p:nvPr/>
        </p:nvSpPr>
        <p:spPr>
          <a:xfrm>
            <a:off x="2407920" y="327659"/>
            <a:ext cx="4273296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898" name="object 3"/>
          <p:cNvSpPr txBox="1">
            <a:spLocks noGrp="1"/>
          </p:cNvSpPr>
          <p:nvPr>
            <p:ph type="title"/>
          </p:nvPr>
        </p:nvSpPr>
        <p:spPr>
          <a:xfrm>
            <a:off x="2811017" y="434466"/>
            <a:ext cx="5290802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45"/>
              <a:t>Kaplan</a:t>
            </a:r>
            <a:r>
              <a:rPr dirty="0" sz="4400" spc="-165"/>
              <a:t> </a:t>
            </a:r>
            <a:r>
              <a:rPr dirty="0" sz="4400" spc="-195"/>
              <a:t>Turbine</a:t>
            </a:r>
            <a:endParaRPr sz="4400"/>
          </a:p>
        </p:txBody>
      </p:sp>
      <p:grpSp>
        <p:nvGrpSpPr>
          <p:cNvPr id="162" name="object 4"/>
          <p:cNvGrpSpPr/>
          <p:nvPr/>
        </p:nvGrpSpPr>
        <p:grpSpPr>
          <a:xfrm>
            <a:off x="443483" y="1295400"/>
            <a:ext cx="7862570" cy="5562600"/>
            <a:chOff x="443483" y="1295400"/>
            <a:chExt cx="7862570" cy="5562600"/>
          </a:xfrm>
        </p:grpSpPr>
        <p:sp>
          <p:nvSpPr>
            <p:cNvPr id="1048899" name="object 5"/>
            <p:cNvSpPr/>
            <p:nvPr/>
          </p:nvSpPr>
          <p:spPr>
            <a:xfrm>
              <a:off x="443483" y="1583436"/>
              <a:ext cx="7574280" cy="5274563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00" name="object 6"/>
            <p:cNvSpPr/>
            <p:nvPr/>
          </p:nvSpPr>
          <p:spPr>
            <a:xfrm>
              <a:off x="838199" y="1295400"/>
              <a:ext cx="7467600" cy="51816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object 2"/>
          <p:cNvSpPr/>
          <p:nvPr/>
        </p:nvSpPr>
        <p:spPr>
          <a:xfrm>
            <a:off x="2407920" y="327659"/>
            <a:ext cx="4273296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02" name="object 3"/>
          <p:cNvSpPr txBox="1">
            <a:spLocks noGrp="1"/>
          </p:cNvSpPr>
          <p:nvPr>
            <p:ph type="title"/>
          </p:nvPr>
        </p:nvSpPr>
        <p:spPr>
          <a:xfrm>
            <a:off x="2811017" y="434466"/>
            <a:ext cx="5017228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45"/>
              <a:t>Kaplan</a:t>
            </a:r>
            <a:r>
              <a:rPr dirty="0" sz="4400" spc="-165"/>
              <a:t> </a:t>
            </a:r>
            <a:r>
              <a:rPr dirty="0" sz="4400" spc="-195"/>
              <a:t>Turbine</a:t>
            </a:r>
            <a:endParaRPr sz="4400"/>
          </a:p>
        </p:txBody>
      </p:sp>
      <p:grpSp>
        <p:nvGrpSpPr>
          <p:cNvPr id="164" name="object 4"/>
          <p:cNvGrpSpPr/>
          <p:nvPr/>
        </p:nvGrpSpPr>
        <p:grpSpPr>
          <a:xfrm>
            <a:off x="4504944" y="1911095"/>
            <a:ext cx="4334510" cy="4099560"/>
            <a:chOff x="4504944" y="1911095"/>
            <a:chExt cx="4334510" cy="4099560"/>
          </a:xfrm>
        </p:grpSpPr>
        <p:sp>
          <p:nvSpPr>
            <p:cNvPr id="1048903" name="object 5"/>
            <p:cNvSpPr/>
            <p:nvPr/>
          </p:nvSpPr>
          <p:spPr>
            <a:xfrm>
              <a:off x="4504944" y="2100071"/>
              <a:ext cx="4145279" cy="3910584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04" name="object 6"/>
            <p:cNvSpPr/>
            <p:nvPr/>
          </p:nvSpPr>
          <p:spPr>
            <a:xfrm>
              <a:off x="4800600" y="1911095"/>
              <a:ext cx="4038600" cy="3803904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  <p:grpSp>
        <p:nvGrpSpPr>
          <p:cNvPr id="165" name="object 7"/>
          <p:cNvGrpSpPr/>
          <p:nvPr/>
        </p:nvGrpSpPr>
        <p:grpSpPr>
          <a:xfrm>
            <a:off x="0" y="1600200"/>
            <a:ext cx="4343400" cy="4724400"/>
            <a:chOff x="0" y="1600200"/>
            <a:chExt cx="4343400" cy="4724400"/>
          </a:xfrm>
        </p:grpSpPr>
        <p:sp>
          <p:nvSpPr>
            <p:cNvPr id="1048905" name="object 8"/>
            <p:cNvSpPr/>
            <p:nvPr/>
          </p:nvSpPr>
          <p:spPr>
            <a:xfrm>
              <a:off x="0" y="1798320"/>
              <a:ext cx="4145279" cy="4526280"/>
            </a:xfrm>
            <a:prstGeom prst="rect"/>
            <a:blipFill>
              <a:blip xmlns:r="http://schemas.openxmlformats.org/officeDocument/2006/relationships" r:embed="rId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06" name="object 9"/>
            <p:cNvSpPr/>
            <p:nvPr/>
          </p:nvSpPr>
          <p:spPr>
            <a:xfrm>
              <a:off x="304800" y="1600200"/>
              <a:ext cx="4038600" cy="4419600"/>
            </a:xfrm>
            <a:prstGeom prst="rect"/>
            <a:blipFill>
              <a:blip xmlns:r="http://schemas.openxmlformats.org/officeDocument/2006/relationships" r:embed="rId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object 2"/>
          <p:cNvSpPr/>
          <p:nvPr/>
        </p:nvSpPr>
        <p:spPr>
          <a:xfrm>
            <a:off x="2394204" y="318515"/>
            <a:ext cx="430072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08" name="object 3"/>
          <p:cNvSpPr txBox="1">
            <a:spLocks noGrp="1"/>
          </p:cNvSpPr>
          <p:nvPr>
            <p:ph type="title"/>
          </p:nvPr>
        </p:nvSpPr>
        <p:spPr>
          <a:xfrm>
            <a:off x="2797301" y="425322"/>
            <a:ext cx="5484164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10"/>
              <a:t>Francis</a:t>
            </a:r>
            <a:r>
              <a:rPr dirty="0" sz="4400" spc="-190"/>
              <a:t> </a:t>
            </a:r>
            <a:r>
              <a:rPr dirty="0" sz="4400" spc="-195"/>
              <a:t>Turbine</a:t>
            </a:r>
            <a:endParaRPr sz="4400"/>
          </a:p>
        </p:txBody>
      </p:sp>
      <p:grpSp>
        <p:nvGrpSpPr>
          <p:cNvPr id="167" name="object 4"/>
          <p:cNvGrpSpPr/>
          <p:nvPr/>
        </p:nvGrpSpPr>
        <p:grpSpPr>
          <a:xfrm>
            <a:off x="547116" y="1371600"/>
            <a:ext cx="7454265" cy="5244465"/>
            <a:chOff x="547116" y="1371600"/>
            <a:chExt cx="7454265" cy="5244465"/>
          </a:xfrm>
        </p:grpSpPr>
        <p:sp>
          <p:nvSpPr>
            <p:cNvPr id="1048909" name="object 5"/>
            <p:cNvSpPr/>
            <p:nvPr/>
          </p:nvSpPr>
          <p:spPr>
            <a:xfrm>
              <a:off x="547116" y="1632204"/>
              <a:ext cx="7193280" cy="49834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10" name="object 6"/>
            <p:cNvSpPr/>
            <p:nvPr/>
          </p:nvSpPr>
          <p:spPr>
            <a:xfrm>
              <a:off x="914400" y="1371600"/>
              <a:ext cx="7086600" cy="48768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1" name="object 2"/>
          <p:cNvSpPr/>
          <p:nvPr/>
        </p:nvSpPr>
        <p:spPr>
          <a:xfrm>
            <a:off x="2394204" y="327659"/>
            <a:ext cx="430072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12" name="object 3"/>
          <p:cNvSpPr txBox="1">
            <a:spLocks noGrp="1"/>
          </p:cNvSpPr>
          <p:nvPr>
            <p:ph type="title"/>
          </p:nvPr>
        </p:nvSpPr>
        <p:spPr>
          <a:xfrm>
            <a:off x="2797300" y="434466"/>
            <a:ext cx="4941175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10"/>
              <a:t>Francis</a:t>
            </a:r>
            <a:r>
              <a:rPr dirty="0" sz="4400" spc="-190"/>
              <a:t> </a:t>
            </a:r>
            <a:r>
              <a:rPr dirty="0" sz="4400" spc="-195"/>
              <a:t>Turbine</a:t>
            </a:r>
            <a:endParaRPr sz="4400"/>
          </a:p>
        </p:txBody>
      </p:sp>
      <p:grpSp>
        <p:nvGrpSpPr>
          <p:cNvPr id="169" name="object 4"/>
          <p:cNvGrpSpPr/>
          <p:nvPr/>
        </p:nvGrpSpPr>
        <p:grpSpPr>
          <a:xfrm>
            <a:off x="573023" y="1371600"/>
            <a:ext cx="7580630" cy="5218430"/>
            <a:chOff x="573023" y="1371600"/>
            <a:chExt cx="7580630" cy="5218430"/>
          </a:xfrm>
        </p:grpSpPr>
        <p:sp>
          <p:nvSpPr>
            <p:cNvPr id="1048913" name="object 5"/>
            <p:cNvSpPr/>
            <p:nvPr/>
          </p:nvSpPr>
          <p:spPr>
            <a:xfrm>
              <a:off x="573023" y="1606295"/>
              <a:ext cx="7345680" cy="49834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14" name="object 6"/>
            <p:cNvSpPr/>
            <p:nvPr/>
          </p:nvSpPr>
          <p:spPr>
            <a:xfrm>
              <a:off x="914399" y="1371600"/>
              <a:ext cx="7239000" cy="48768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5" name="object 2"/>
          <p:cNvSpPr/>
          <p:nvPr/>
        </p:nvSpPr>
        <p:spPr>
          <a:xfrm>
            <a:off x="926591" y="30480"/>
            <a:ext cx="7406640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16" name="object 3"/>
          <p:cNvSpPr txBox="1">
            <a:spLocks noGrp="1"/>
          </p:cNvSpPr>
          <p:nvPr>
            <p:ph type="title"/>
          </p:nvPr>
        </p:nvSpPr>
        <p:spPr>
          <a:xfrm>
            <a:off x="176795" y="158623"/>
            <a:ext cx="8070735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685925" marL="2074545" marR="508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Difference </a:t>
            </a:r>
            <a:r>
              <a:rPr dirty="0" spc="-120"/>
              <a:t>Between </a:t>
            </a:r>
            <a:r>
              <a:rPr dirty="0" spc="-185"/>
              <a:t>Pelton’s </a:t>
            </a:r>
            <a:r>
              <a:rPr dirty="0" spc="-114"/>
              <a:t>and  </a:t>
            </a:r>
            <a:r>
              <a:rPr dirty="0" spc="-200"/>
              <a:t>Francis</a:t>
            </a:r>
            <a:r>
              <a:rPr dirty="0" spc="-90"/>
              <a:t> </a:t>
            </a:r>
            <a:r>
              <a:rPr dirty="0" spc="-180"/>
              <a:t>Turbine</a:t>
            </a:r>
          </a:p>
        </p:txBody>
      </p:sp>
      <p:sp>
        <p:nvSpPr>
          <p:cNvPr id="1048917" name="object 4"/>
          <p:cNvSpPr/>
          <p:nvPr/>
        </p:nvSpPr>
        <p:spPr>
          <a:xfrm>
            <a:off x="298704" y="1523999"/>
            <a:ext cx="8503919" cy="455523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18" name="object 5"/>
          <p:cNvSpPr txBox="1"/>
          <p:nvPr/>
        </p:nvSpPr>
        <p:spPr>
          <a:xfrm>
            <a:off x="535940" y="1593850"/>
            <a:ext cx="8076565" cy="4426585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400" spc="-114">
                <a:latin typeface="Times New Roman"/>
                <a:cs typeface="Times New Roman"/>
              </a:rPr>
              <a:t>In </a:t>
            </a:r>
            <a:r>
              <a:rPr b="1" dirty="0" sz="2400" spc="-75">
                <a:latin typeface="Times New Roman"/>
                <a:cs typeface="Times New Roman"/>
              </a:rPr>
              <a:t>a </a:t>
            </a:r>
            <a:r>
              <a:rPr b="1" dirty="0" sz="2400" spc="-114">
                <a:latin typeface="Times New Roman"/>
                <a:cs typeface="Times New Roman"/>
              </a:rPr>
              <a:t>Pelton’s </a:t>
            </a:r>
            <a:r>
              <a:rPr b="1" dirty="0" sz="2400" spc="-35">
                <a:latin typeface="Times New Roman"/>
                <a:cs typeface="Times New Roman"/>
              </a:rPr>
              <a:t>wheel, </a:t>
            </a:r>
            <a:r>
              <a:rPr b="1" dirty="0" sz="2400" spc="-60">
                <a:latin typeface="Times New Roman"/>
                <a:cs typeface="Times New Roman"/>
              </a:rPr>
              <a:t>the </a:t>
            </a:r>
            <a:r>
              <a:rPr b="1" dirty="0" sz="2400" spc="-85">
                <a:latin typeface="Times New Roman"/>
                <a:cs typeface="Times New Roman"/>
              </a:rPr>
              <a:t>total </a:t>
            </a:r>
            <a:r>
              <a:rPr b="1" dirty="0" sz="2400" spc="-70">
                <a:latin typeface="Times New Roman"/>
                <a:cs typeface="Times New Roman"/>
              </a:rPr>
              <a:t>potential </a:t>
            </a:r>
            <a:r>
              <a:rPr b="1" dirty="0" sz="2400" spc="-65">
                <a:latin typeface="Times New Roman"/>
                <a:cs typeface="Times New Roman"/>
              </a:rPr>
              <a:t>head </a:t>
            </a:r>
            <a:r>
              <a:rPr b="1" dirty="0" sz="2400" spc="-45">
                <a:latin typeface="Times New Roman"/>
                <a:cs typeface="Times New Roman"/>
              </a:rPr>
              <a:t>is </a:t>
            </a:r>
            <a:r>
              <a:rPr b="1" dirty="0" sz="2400" spc="-50">
                <a:latin typeface="Times New Roman"/>
                <a:cs typeface="Times New Roman"/>
              </a:rPr>
              <a:t>changed </a:t>
            </a:r>
            <a:r>
              <a:rPr b="1" dirty="0" sz="2400" spc="-55">
                <a:latin typeface="Times New Roman"/>
                <a:cs typeface="Times New Roman"/>
              </a:rPr>
              <a:t>into  </a:t>
            </a:r>
            <a:r>
              <a:rPr b="1" dirty="0" sz="2400" spc="-60">
                <a:latin typeface="Times New Roman"/>
                <a:cs typeface="Times New Roman"/>
              </a:rPr>
              <a:t>kinetic </a:t>
            </a:r>
            <a:r>
              <a:rPr b="1" dirty="0" sz="2400" spc="-65">
                <a:latin typeface="Times New Roman"/>
                <a:cs typeface="Times New Roman"/>
              </a:rPr>
              <a:t>head </a:t>
            </a:r>
            <a:r>
              <a:rPr b="1" dirty="0" sz="2400" spc="-75">
                <a:latin typeface="Times New Roman"/>
                <a:cs typeface="Times New Roman"/>
              </a:rPr>
              <a:t>for </a:t>
            </a:r>
            <a:r>
              <a:rPr b="1" dirty="0" sz="2400" spc="-55">
                <a:latin typeface="Times New Roman"/>
                <a:cs typeface="Times New Roman"/>
              </a:rPr>
              <a:t>affecting </a:t>
            </a:r>
            <a:r>
              <a:rPr b="1" dirty="0" sz="2400" spc="-60">
                <a:latin typeface="Times New Roman"/>
                <a:cs typeface="Times New Roman"/>
              </a:rPr>
              <a:t>the </a:t>
            </a:r>
            <a:r>
              <a:rPr b="1" dirty="0" sz="2400" spc="-65">
                <a:latin typeface="Times New Roman"/>
                <a:cs typeface="Times New Roman"/>
              </a:rPr>
              <a:t>motion </a:t>
            </a:r>
            <a:r>
              <a:rPr b="1" dirty="0" sz="2400" spc="-60">
                <a:latin typeface="Times New Roman"/>
                <a:cs typeface="Times New Roman"/>
              </a:rPr>
              <a:t>of </a:t>
            </a:r>
            <a:r>
              <a:rPr b="1" dirty="0" sz="2400" spc="-55">
                <a:latin typeface="Times New Roman"/>
                <a:cs typeface="Times New Roman"/>
              </a:rPr>
              <a:t>the </a:t>
            </a:r>
            <a:r>
              <a:rPr b="1" dirty="0" sz="2400" spc="-90">
                <a:latin typeface="Times New Roman"/>
                <a:cs typeface="Times New Roman"/>
              </a:rPr>
              <a:t>runner; </a:t>
            </a:r>
            <a:r>
              <a:rPr b="1" dirty="0" sz="2400" spc="-15">
                <a:latin typeface="Times New Roman"/>
                <a:cs typeface="Times New Roman"/>
              </a:rPr>
              <a:t>while </a:t>
            </a:r>
            <a:r>
              <a:rPr b="1" dirty="0" sz="2400" spc="-25">
                <a:latin typeface="Times New Roman"/>
                <a:cs typeface="Times New Roman"/>
              </a:rPr>
              <a:t>in </a:t>
            </a:r>
            <a:r>
              <a:rPr b="1" dirty="0" sz="2400" spc="-75">
                <a:latin typeface="Times New Roman"/>
                <a:cs typeface="Times New Roman"/>
              </a:rPr>
              <a:t>a  </a:t>
            </a:r>
            <a:r>
              <a:rPr b="1" dirty="0" sz="2400" spc="-60">
                <a:latin typeface="Times New Roman"/>
                <a:cs typeface="Times New Roman"/>
              </a:rPr>
              <a:t>francis </a:t>
            </a:r>
            <a:r>
              <a:rPr b="1" dirty="0" sz="2400" spc="-35">
                <a:latin typeface="Times New Roman"/>
                <a:cs typeface="Times New Roman"/>
              </a:rPr>
              <a:t>wheel, </a:t>
            </a:r>
            <a:r>
              <a:rPr b="1" dirty="0" sz="2400" spc="-45">
                <a:latin typeface="Times New Roman"/>
                <a:cs typeface="Times New Roman"/>
              </a:rPr>
              <a:t>only </a:t>
            </a:r>
            <a:r>
              <a:rPr b="1" dirty="0" sz="2400" spc="-75">
                <a:latin typeface="Times New Roman"/>
                <a:cs typeface="Times New Roman"/>
              </a:rPr>
              <a:t>a </a:t>
            </a:r>
            <a:r>
              <a:rPr b="1" dirty="0" sz="2400" spc="-100">
                <a:latin typeface="Times New Roman"/>
                <a:cs typeface="Times New Roman"/>
              </a:rPr>
              <a:t>part </a:t>
            </a:r>
            <a:r>
              <a:rPr b="1" dirty="0" sz="2400" spc="-45">
                <a:latin typeface="Times New Roman"/>
                <a:cs typeface="Times New Roman"/>
              </a:rPr>
              <a:t>of </a:t>
            </a:r>
            <a:r>
              <a:rPr b="1" dirty="0" sz="2400" spc="-65">
                <a:latin typeface="Times New Roman"/>
                <a:cs typeface="Times New Roman"/>
              </a:rPr>
              <a:t>it </a:t>
            </a:r>
            <a:r>
              <a:rPr b="1" dirty="0" sz="2400" spc="-40">
                <a:latin typeface="Times New Roman"/>
                <a:cs typeface="Times New Roman"/>
              </a:rPr>
              <a:t>is</a:t>
            </a:r>
            <a:r>
              <a:rPr b="1" dirty="0" sz="2400" spc="-90">
                <a:latin typeface="Times New Roman"/>
                <a:cs typeface="Times New Roman"/>
              </a:rPr>
              <a:t> </a:t>
            </a:r>
            <a:r>
              <a:rPr b="1" dirty="0" sz="2400" spc="-70">
                <a:latin typeface="Times New Roman"/>
                <a:cs typeface="Times New Roman"/>
              </a:rPr>
              <a:t>converted.</a:t>
            </a:r>
            <a:endParaRPr sz="24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400" spc="-100">
                <a:latin typeface="Times New Roman"/>
                <a:cs typeface="Times New Roman"/>
              </a:rPr>
              <a:t>Water </a:t>
            </a:r>
            <a:r>
              <a:rPr b="1" dirty="0" sz="2400" spc="-85">
                <a:latin typeface="Times New Roman"/>
                <a:cs typeface="Times New Roman"/>
              </a:rPr>
              <a:t>strikes </a:t>
            </a:r>
            <a:r>
              <a:rPr b="1" dirty="0" sz="2400" spc="-55">
                <a:latin typeface="Times New Roman"/>
                <a:cs typeface="Times New Roman"/>
              </a:rPr>
              <a:t>only </a:t>
            </a:r>
            <a:r>
              <a:rPr b="1" dirty="0" sz="2400" spc="-75">
                <a:latin typeface="Times New Roman"/>
                <a:cs typeface="Times New Roman"/>
              </a:rPr>
              <a:t>a </a:t>
            </a:r>
            <a:r>
              <a:rPr b="1" dirty="0" sz="2400" spc="-15">
                <a:latin typeface="Times New Roman"/>
                <a:cs typeface="Times New Roman"/>
              </a:rPr>
              <a:t>few </a:t>
            </a:r>
            <a:r>
              <a:rPr b="1" dirty="0" sz="2400" spc="-80">
                <a:latin typeface="Times New Roman"/>
                <a:cs typeface="Times New Roman"/>
              </a:rPr>
              <a:t>buckets </a:t>
            </a:r>
            <a:r>
              <a:rPr b="1" dirty="0" sz="2400" spc="-105">
                <a:latin typeface="Times New Roman"/>
                <a:cs typeface="Times New Roman"/>
              </a:rPr>
              <a:t>at </a:t>
            </a:r>
            <a:r>
              <a:rPr b="1" dirty="0" sz="2400" spc="-75">
                <a:latin typeface="Times New Roman"/>
                <a:cs typeface="Times New Roman"/>
              </a:rPr>
              <a:t>a </a:t>
            </a:r>
            <a:r>
              <a:rPr b="1" dirty="0" sz="2400" spc="-70">
                <a:latin typeface="Times New Roman"/>
                <a:cs typeface="Times New Roman"/>
              </a:rPr>
              <a:t>time </a:t>
            </a:r>
            <a:r>
              <a:rPr b="1" dirty="0" sz="2400" spc="-25">
                <a:latin typeface="Times New Roman"/>
                <a:cs typeface="Times New Roman"/>
              </a:rPr>
              <a:t>in </a:t>
            </a:r>
            <a:r>
              <a:rPr b="1" dirty="0" sz="2400" spc="-114">
                <a:latin typeface="Times New Roman"/>
                <a:cs typeface="Times New Roman"/>
              </a:rPr>
              <a:t>Pelton’s </a:t>
            </a:r>
            <a:r>
              <a:rPr b="1" dirty="0" sz="2400" spc="-20">
                <a:latin typeface="Times New Roman"/>
                <a:cs typeface="Times New Roman"/>
              </a:rPr>
              <a:t>wheel  </a:t>
            </a:r>
            <a:r>
              <a:rPr b="1" dirty="0" sz="2400" spc="-15">
                <a:latin typeface="Times New Roman"/>
                <a:cs typeface="Times New Roman"/>
              </a:rPr>
              <a:t>while </a:t>
            </a:r>
            <a:r>
              <a:rPr b="1" dirty="0" sz="2400" spc="-25">
                <a:latin typeface="Times New Roman"/>
                <a:cs typeface="Times New Roman"/>
              </a:rPr>
              <a:t>in </a:t>
            </a:r>
            <a:r>
              <a:rPr b="1" dirty="0" sz="2400" spc="-65">
                <a:latin typeface="Times New Roman"/>
                <a:cs typeface="Times New Roman"/>
              </a:rPr>
              <a:t>francis </a:t>
            </a:r>
            <a:r>
              <a:rPr b="1" dirty="0" sz="2400" spc="-70">
                <a:latin typeface="Times New Roman"/>
                <a:cs typeface="Times New Roman"/>
              </a:rPr>
              <a:t>turbine </a:t>
            </a:r>
            <a:r>
              <a:rPr b="1" dirty="0" sz="2400" spc="-15">
                <a:latin typeface="Times New Roman"/>
                <a:cs typeface="Times New Roman"/>
              </a:rPr>
              <a:t>wheel </a:t>
            </a:r>
            <a:r>
              <a:rPr b="1" dirty="0" sz="2400" spc="-55">
                <a:latin typeface="Times New Roman"/>
                <a:cs typeface="Times New Roman"/>
              </a:rPr>
              <a:t>the </a:t>
            </a:r>
            <a:r>
              <a:rPr b="1" dirty="0" sz="2400" spc="-70">
                <a:latin typeface="Times New Roman"/>
                <a:cs typeface="Times New Roman"/>
              </a:rPr>
              <a:t>water </a:t>
            </a:r>
            <a:r>
              <a:rPr b="1" dirty="0" sz="2400" spc="-35">
                <a:latin typeface="Times New Roman"/>
                <a:cs typeface="Times New Roman"/>
              </a:rPr>
              <a:t>flows </a:t>
            </a:r>
            <a:r>
              <a:rPr b="1" dirty="0" sz="2400" spc="-60">
                <a:latin typeface="Times New Roman"/>
                <a:cs typeface="Times New Roman"/>
              </a:rPr>
              <a:t>like </a:t>
            </a:r>
            <a:r>
              <a:rPr b="1" dirty="0" sz="2400" spc="-90">
                <a:latin typeface="Times New Roman"/>
                <a:cs typeface="Times New Roman"/>
              </a:rPr>
              <a:t>that </a:t>
            </a:r>
            <a:r>
              <a:rPr b="1" dirty="0" sz="2400" spc="-30">
                <a:latin typeface="Times New Roman"/>
                <a:cs typeface="Times New Roman"/>
              </a:rPr>
              <a:t>in </a:t>
            </a:r>
            <a:r>
              <a:rPr b="1" dirty="0" sz="2400" spc="-75">
                <a:latin typeface="Times New Roman"/>
                <a:cs typeface="Times New Roman"/>
              </a:rPr>
              <a:t>a  </a:t>
            </a:r>
            <a:r>
              <a:rPr b="1" dirty="0" sz="2400" spc="-50">
                <a:latin typeface="Times New Roman"/>
                <a:cs typeface="Times New Roman"/>
              </a:rPr>
              <a:t>closed </a:t>
            </a:r>
            <a:r>
              <a:rPr b="1" dirty="0" sz="2400" spc="-65">
                <a:latin typeface="Times New Roman"/>
                <a:cs typeface="Times New Roman"/>
              </a:rPr>
              <a:t>conduit</a:t>
            </a:r>
            <a:r>
              <a:rPr dirty="0" sz="2400" spc="-65">
                <a:latin typeface="Times New Roman"/>
                <a:cs typeface="Times New Roman"/>
              </a:rPr>
              <a:t>. </a:t>
            </a:r>
            <a:r>
              <a:rPr dirty="0" sz="2400" spc="-40">
                <a:latin typeface="Times New Roman"/>
                <a:cs typeface="Times New Roman"/>
              </a:rPr>
              <a:t>The </a:t>
            </a:r>
            <a:r>
              <a:rPr dirty="0" sz="2400" spc="105">
                <a:latin typeface="Times New Roman"/>
                <a:cs typeface="Times New Roman"/>
              </a:rPr>
              <a:t>runner </a:t>
            </a:r>
            <a:r>
              <a:rPr dirty="0" sz="2400" spc="-40">
                <a:latin typeface="Times New Roman"/>
                <a:cs typeface="Times New Roman"/>
              </a:rPr>
              <a:t>is </a:t>
            </a:r>
            <a:r>
              <a:rPr dirty="0" sz="2400">
                <a:latin typeface="Times New Roman"/>
                <a:cs typeface="Times New Roman"/>
              </a:rPr>
              <a:t>always </a:t>
            </a:r>
            <a:r>
              <a:rPr dirty="0" sz="2400" spc="10">
                <a:latin typeface="Times New Roman"/>
                <a:cs typeface="Times New Roman"/>
              </a:rPr>
              <a:t>full </a:t>
            </a:r>
            <a:r>
              <a:rPr dirty="0" sz="2400" spc="-40">
                <a:latin typeface="Times New Roman"/>
                <a:cs typeface="Times New Roman"/>
              </a:rPr>
              <a:t>of </a:t>
            </a:r>
            <a:r>
              <a:rPr dirty="0" sz="2400" spc="25">
                <a:latin typeface="Times New Roman"/>
                <a:cs typeface="Times New Roman"/>
              </a:rPr>
              <a:t>water, </a:t>
            </a:r>
            <a:r>
              <a:rPr dirty="0" sz="2400" spc="75">
                <a:latin typeface="Times New Roman"/>
                <a:cs typeface="Times New Roman"/>
              </a:rPr>
              <a:t>and </a:t>
            </a:r>
            <a:r>
              <a:rPr dirty="0" sz="2400" spc="50">
                <a:latin typeface="Times New Roman"/>
                <a:cs typeface="Times New Roman"/>
              </a:rPr>
              <a:t>thus  </a:t>
            </a:r>
            <a:r>
              <a:rPr dirty="0" sz="2400" spc="5">
                <a:latin typeface="Times New Roman"/>
                <a:cs typeface="Times New Roman"/>
              </a:rPr>
              <a:t>all </a:t>
            </a:r>
            <a:r>
              <a:rPr dirty="0" sz="2400" spc="40">
                <a:latin typeface="Times New Roman"/>
                <a:cs typeface="Times New Roman"/>
              </a:rPr>
              <a:t>the </a:t>
            </a:r>
            <a:r>
              <a:rPr dirty="0" sz="2400">
                <a:latin typeface="Times New Roman"/>
                <a:cs typeface="Times New Roman"/>
              </a:rPr>
              <a:t>blades </a:t>
            </a:r>
            <a:r>
              <a:rPr dirty="0" sz="2400" spc="65">
                <a:latin typeface="Times New Roman"/>
                <a:cs typeface="Times New Roman"/>
              </a:rPr>
              <a:t>are </a:t>
            </a:r>
            <a:r>
              <a:rPr dirty="0" sz="2400" spc="15">
                <a:latin typeface="Times New Roman"/>
                <a:cs typeface="Times New Roman"/>
              </a:rPr>
              <a:t>simultaneously </a:t>
            </a:r>
            <a:r>
              <a:rPr dirty="0" sz="2400" spc="25">
                <a:latin typeface="Times New Roman"/>
                <a:cs typeface="Times New Roman"/>
              </a:rPr>
              <a:t>stricken </a:t>
            </a:r>
            <a:r>
              <a:rPr dirty="0" sz="2400" spc="-30">
                <a:latin typeface="Times New Roman"/>
                <a:cs typeface="Times New Roman"/>
              </a:rPr>
              <a:t>by</a:t>
            </a:r>
            <a:r>
              <a:rPr dirty="0" sz="2400" spc="-240">
                <a:latin typeface="Times New Roman"/>
                <a:cs typeface="Times New Roman"/>
              </a:rPr>
              <a:t> </a:t>
            </a:r>
            <a:r>
              <a:rPr dirty="0" sz="2400" spc="30">
                <a:latin typeface="Times New Roman"/>
                <a:cs typeface="Times New Roman"/>
              </a:rPr>
              <a:t>water.</a:t>
            </a:r>
            <a:endParaRPr sz="2400">
              <a:latin typeface="Times New Roman"/>
              <a:cs typeface="Times New Roman"/>
            </a:endParaRPr>
          </a:p>
          <a:p>
            <a:pPr algn="just" indent="-342900" marL="355600" marR="635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400" spc="-114">
                <a:latin typeface="Times New Roman"/>
                <a:cs typeface="Times New Roman"/>
              </a:rPr>
              <a:t>In Pelton’s </a:t>
            </a:r>
            <a:r>
              <a:rPr b="1" dirty="0" sz="2400" spc="-40">
                <a:latin typeface="Times New Roman"/>
                <a:cs typeface="Times New Roman"/>
              </a:rPr>
              <a:t>wheel, </a:t>
            </a:r>
            <a:r>
              <a:rPr b="1" dirty="0" sz="2400" spc="-55">
                <a:latin typeface="Times New Roman"/>
                <a:cs typeface="Times New Roman"/>
              </a:rPr>
              <a:t>the </a:t>
            </a:r>
            <a:r>
              <a:rPr b="1" dirty="0" sz="2400" spc="-70">
                <a:latin typeface="Times New Roman"/>
                <a:cs typeface="Times New Roman"/>
              </a:rPr>
              <a:t>water </a:t>
            </a:r>
            <a:r>
              <a:rPr b="1" dirty="0" sz="2400" spc="-60">
                <a:latin typeface="Times New Roman"/>
                <a:cs typeface="Times New Roman"/>
              </a:rPr>
              <a:t>falls freely </a:t>
            </a:r>
            <a:r>
              <a:rPr b="1" dirty="0" sz="2400" spc="-75">
                <a:latin typeface="Times New Roman"/>
                <a:cs typeface="Times New Roman"/>
              </a:rPr>
              <a:t>to </a:t>
            </a:r>
            <a:r>
              <a:rPr b="1" dirty="0" sz="2400" spc="-65">
                <a:latin typeface="Times New Roman"/>
                <a:cs typeface="Times New Roman"/>
              </a:rPr>
              <a:t>the </a:t>
            </a:r>
            <a:r>
              <a:rPr b="1" dirty="0" sz="2400" spc="-90">
                <a:latin typeface="Times New Roman"/>
                <a:cs typeface="Times New Roman"/>
              </a:rPr>
              <a:t>atmosphere;  </a:t>
            </a:r>
            <a:r>
              <a:rPr b="1" dirty="0" sz="2400" spc="-15">
                <a:latin typeface="Times New Roman"/>
                <a:cs typeface="Times New Roman"/>
              </a:rPr>
              <a:t>while </a:t>
            </a:r>
            <a:r>
              <a:rPr b="1" dirty="0" sz="2400" spc="-25">
                <a:latin typeface="Times New Roman"/>
                <a:cs typeface="Times New Roman"/>
              </a:rPr>
              <a:t>in </a:t>
            </a:r>
            <a:r>
              <a:rPr b="1" dirty="0" sz="2400" spc="-120">
                <a:latin typeface="Times New Roman"/>
                <a:cs typeface="Times New Roman"/>
              </a:rPr>
              <a:t>Francis </a:t>
            </a:r>
            <a:r>
              <a:rPr b="1" dirty="0" sz="2400" spc="-35">
                <a:latin typeface="Times New Roman"/>
                <a:cs typeface="Times New Roman"/>
              </a:rPr>
              <a:t>wheel, </a:t>
            </a:r>
            <a:r>
              <a:rPr b="1" dirty="0" sz="2400" spc="-55">
                <a:latin typeface="Times New Roman"/>
                <a:cs typeface="Times New Roman"/>
              </a:rPr>
              <a:t>the </a:t>
            </a:r>
            <a:r>
              <a:rPr b="1" dirty="0" sz="2400" spc="-70">
                <a:latin typeface="Times New Roman"/>
                <a:cs typeface="Times New Roman"/>
              </a:rPr>
              <a:t>water </a:t>
            </a:r>
            <a:r>
              <a:rPr b="1" dirty="0" sz="2400" spc="-45">
                <a:latin typeface="Times New Roman"/>
                <a:cs typeface="Times New Roman"/>
              </a:rPr>
              <a:t>is </a:t>
            </a:r>
            <a:r>
              <a:rPr b="1" dirty="0" sz="2400" spc="-85">
                <a:latin typeface="Times New Roman"/>
                <a:cs typeface="Times New Roman"/>
              </a:rPr>
              <a:t>taken </a:t>
            </a:r>
            <a:r>
              <a:rPr b="1" dirty="0" sz="2400" spc="-65">
                <a:latin typeface="Times New Roman"/>
                <a:cs typeface="Times New Roman"/>
              </a:rPr>
              <a:t>upto </a:t>
            </a:r>
            <a:r>
              <a:rPr b="1" dirty="0" sz="2400" spc="-55">
                <a:latin typeface="Times New Roman"/>
                <a:cs typeface="Times New Roman"/>
              </a:rPr>
              <a:t>the </a:t>
            </a:r>
            <a:r>
              <a:rPr b="1" dirty="0" sz="2400" spc="-70">
                <a:latin typeface="Times New Roman"/>
                <a:cs typeface="Times New Roman"/>
              </a:rPr>
              <a:t>tailrace </a:t>
            </a:r>
            <a:r>
              <a:rPr b="1" dirty="0" sz="2400" spc="-110">
                <a:latin typeface="Times New Roman"/>
                <a:cs typeface="Times New Roman"/>
              </a:rPr>
              <a:t>by  </a:t>
            </a:r>
            <a:r>
              <a:rPr b="1" dirty="0" sz="2400" spc="-65">
                <a:latin typeface="Times New Roman"/>
                <a:cs typeface="Times New Roman"/>
              </a:rPr>
              <a:t>means </a:t>
            </a:r>
            <a:r>
              <a:rPr b="1" dirty="0" sz="2400" spc="-60">
                <a:latin typeface="Times New Roman"/>
                <a:cs typeface="Times New Roman"/>
              </a:rPr>
              <a:t>of </a:t>
            </a:r>
            <a:r>
              <a:rPr b="1" dirty="0" sz="2400" spc="-75">
                <a:latin typeface="Times New Roman"/>
                <a:cs typeface="Times New Roman"/>
              </a:rPr>
              <a:t>a </a:t>
            </a:r>
            <a:r>
              <a:rPr b="1" dirty="0" sz="2400" spc="-50">
                <a:latin typeface="Times New Roman"/>
                <a:cs typeface="Times New Roman"/>
              </a:rPr>
              <a:t>closed </a:t>
            </a:r>
            <a:r>
              <a:rPr b="1" dirty="0" sz="2400" spc="-100">
                <a:latin typeface="Times New Roman"/>
                <a:cs typeface="Times New Roman"/>
              </a:rPr>
              <a:t>draft </a:t>
            </a:r>
            <a:r>
              <a:rPr b="1" dirty="0" sz="2400" spc="-90">
                <a:latin typeface="Times New Roman"/>
                <a:cs typeface="Times New Roman"/>
              </a:rPr>
              <a:t>tube, </a:t>
            </a:r>
            <a:r>
              <a:rPr b="1" dirty="0" sz="2400" spc="-80">
                <a:latin typeface="Times New Roman"/>
                <a:cs typeface="Times New Roman"/>
              </a:rPr>
              <a:t>and </a:t>
            </a:r>
            <a:r>
              <a:rPr b="1" dirty="0" sz="2400" spc="-75">
                <a:latin typeface="Times New Roman"/>
                <a:cs typeface="Times New Roman"/>
              </a:rPr>
              <a:t>thus, </a:t>
            </a:r>
            <a:r>
              <a:rPr b="1" dirty="0" sz="2400" spc="-55">
                <a:latin typeface="Times New Roman"/>
                <a:cs typeface="Times New Roman"/>
              </a:rPr>
              <a:t>the </a:t>
            </a:r>
            <a:r>
              <a:rPr b="1" dirty="0" sz="2400" spc="-25">
                <a:latin typeface="Times New Roman"/>
                <a:cs typeface="Times New Roman"/>
              </a:rPr>
              <a:t>whole </a:t>
            </a:r>
            <a:r>
              <a:rPr b="1" dirty="0" sz="2400" spc="-70">
                <a:latin typeface="Times New Roman"/>
                <a:cs typeface="Times New Roman"/>
              </a:rPr>
              <a:t>passage </a:t>
            </a:r>
            <a:r>
              <a:rPr b="1" dirty="0" sz="2400" spc="-65">
                <a:latin typeface="Times New Roman"/>
                <a:cs typeface="Times New Roman"/>
              </a:rPr>
              <a:t>of </a:t>
            </a:r>
            <a:r>
              <a:rPr b="1" dirty="0" sz="2400" spc="470">
                <a:latin typeface="Times New Roman"/>
                <a:cs typeface="Times New Roman"/>
              </a:rPr>
              <a:t> </a:t>
            </a:r>
            <a:r>
              <a:rPr b="1" dirty="0" sz="2400" spc="-60">
                <a:latin typeface="Times New Roman"/>
                <a:cs typeface="Times New Roman"/>
              </a:rPr>
              <a:t>water </a:t>
            </a:r>
            <a:r>
              <a:rPr b="1" dirty="0" sz="2400" spc="-40">
                <a:latin typeface="Times New Roman"/>
                <a:cs typeface="Times New Roman"/>
              </a:rPr>
              <a:t>is </a:t>
            </a:r>
            <a:r>
              <a:rPr b="1" dirty="0" sz="2400" spc="-70">
                <a:latin typeface="Times New Roman"/>
                <a:cs typeface="Times New Roman"/>
              </a:rPr>
              <a:t>totally</a:t>
            </a:r>
            <a:r>
              <a:rPr b="1" dirty="0" sz="2400" spc="-120">
                <a:latin typeface="Times New Roman"/>
                <a:cs typeface="Times New Roman"/>
              </a:rPr>
              <a:t> </a:t>
            </a:r>
            <a:r>
              <a:rPr b="1" dirty="0" sz="2400" spc="-55">
                <a:latin typeface="Times New Roman"/>
                <a:cs typeface="Times New Roman"/>
              </a:rPr>
              <a:t>enclosed.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9" name="object 2"/>
          <p:cNvSpPr/>
          <p:nvPr/>
        </p:nvSpPr>
        <p:spPr>
          <a:xfrm>
            <a:off x="679704" y="57911"/>
            <a:ext cx="7731252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20" name="object 3"/>
          <p:cNvSpPr txBox="1">
            <a:spLocks noGrp="1"/>
          </p:cNvSpPr>
          <p:nvPr>
            <p:ph type="title"/>
          </p:nvPr>
        </p:nvSpPr>
        <p:spPr>
          <a:xfrm>
            <a:off x="425419" y="158623"/>
            <a:ext cx="7822112" cy="12058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indent="-1905635" marL="2072639" marR="5080">
              <a:lnSpc>
                <a:spcPct val="100000"/>
              </a:lnSpc>
              <a:spcBef>
                <a:spcPts val="95"/>
              </a:spcBef>
            </a:pPr>
            <a:r>
              <a:rPr dirty="0" spc="-130"/>
              <a:t>Principle </a:t>
            </a:r>
            <a:r>
              <a:rPr dirty="0" spc="-140"/>
              <a:t>Components </a:t>
            </a:r>
            <a:r>
              <a:rPr dirty="0" spc="-80"/>
              <a:t>of </a:t>
            </a:r>
            <a:r>
              <a:rPr dirty="0" spc="-130"/>
              <a:t>a </a:t>
            </a:r>
            <a:r>
              <a:rPr dirty="0" spc="-85"/>
              <a:t>Hydro-  </a:t>
            </a:r>
            <a:r>
              <a:rPr dirty="0" spc="-170"/>
              <a:t>Electric</a:t>
            </a:r>
            <a:r>
              <a:rPr dirty="0" spc="-110"/>
              <a:t> </a:t>
            </a:r>
            <a:r>
              <a:rPr dirty="0" spc="-130"/>
              <a:t>Scheme</a:t>
            </a:r>
          </a:p>
        </p:txBody>
      </p:sp>
      <p:sp>
        <p:nvSpPr>
          <p:cNvPr id="1048921" name="object 4"/>
          <p:cNvSpPr/>
          <p:nvPr/>
        </p:nvSpPr>
        <p:spPr>
          <a:xfrm>
            <a:off x="300227" y="1536191"/>
            <a:ext cx="8487156" cy="5186172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22" name="object 5"/>
          <p:cNvSpPr txBox="1"/>
          <p:nvPr/>
        </p:nvSpPr>
        <p:spPr>
          <a:xfrm>
            <a:off x="535940" y="1528851"/>
            <a:ext cx="8074659" cy="5294630"/>
          </a:xfrm>
          <a:prstGeom prst="rect"/>
        </p:spPr>
        <p:txBody>
          <a:bodyPr bIns="0" lIns="0" rIns="0" rtlCol="0" tIns="80010" vert="horz" wrap="square">
            <a:spAutoFit/>
          </a:bodyPr>
          <a:p>
            <a:pPr algn="just" marL="12700">
              <a:lnSpc>
                <a:spcPct val="100000"/>
              </a:lnSpc>
              <a:spcBef>
                <a:spcPts val="630"/>
              </a:spcBef>
            </a:pPr>
            <a:r>
              <a:rPr b="1" dirty="0" sz="2200" spc="-85">
                <a:latin typeface="Times New Roman"/>
                <a:cs typeface="Times New Roman"/>
              </a:rPr>
              <a:t>Power</a:t>
            </a:r>
            <a:r>
              <a:rPr b="1" dirty="0" sz="2200" spc="-80">
                <a:latin typeface="Times New Roman"/>
                <a:cs typeface="Times New Roman"/>
              </a:rPr>
              <a:t> </a:t>
            </a:r>
            <a:r>
              <a:rPr b="1" dirty="0" sz="2200" spc="-75">
                <a:latin typeface="Times New Roman"/>
                <a:cs typeface="Times New Roman"/>
              </a:rPr>
              <a:t>House</a:t>
            </a:r>
            <a:endParaRPr sz="22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200" spc="-265">
                <a:latin typeface="Times New Roman"/>
                <a:cs typeface="Times New Roman"/>
              </a:rPr>
              <a:t>A </a:t>
            </a:r>
            <a:r>
              <a:rPr b="1" dirty="0" sz="2200" spc="-50">
                <a:latin typeface="Times New Roman"/>
                <a:cs typeface="Times New Roman"/>
              </a:rPr>
              <a:t>power </a:t>
            </a:r>
            <a:r>
              <a:rPr b="1" dirty="0" sz="2200" spc="-40">
                <a:latin typeface="Times New Roman"/>
                <a:cs typeface="Times New Roman"/>
              </a:rPr>
              <a:t>house </a:t>
            </a:r>
            <a:r>
              <a:rPr b="1" dirty="0" sz="2200" spc="-45">
                <a:latin typeface="Times New Roman"/>
                <a:cs typeface="Times New Roman"/>
              </a:rPr>
              <a:t>is </a:t>
            </a:r>
            <a:r>
              <a:rPr b="1" dirty="0" sz="2200" spc="-75">
                <a:latin typeface="Times New Roman"/>
                <a:cs typeface="Times New Roman"/>
              </a:rPr>
              <a:t>a </a:t>
            </a:r>
            <a:r>
              <a:rPr b="1" dirty="0" sz="2200" spc="-50">
                <a:latin typeface="Times New Roman"/>
                <a:cs typeface="Times New Roman"/>
              </a:rPr>
              <a:t>building </a:t>
            </a:r>
            <a:r>
              <a:rPr b="1" dirty="0" sz="2200" spc="-45">
                <a:latin typeface="Times New Roman"/>
                <a:cs typeface="Times New Roman"/>
              </a:rPr>
              <a:t>consisting of </a:t>
            </a:r>
            <a:r>
              <a:rPr b="1" dirty="0" sz="2200" spc="-75">
                <a:latin typeface="Times New Roman"/>
                <a:cs typeface="Times New Roman"/>
              </a:rPr>
              <a:t>a substructure </a:t>
            </a:r>
            <a:r>
              <a:rPr b="1" dirty="0" sz="2200" spc="-70">
                <a:latin typeface="Times New Roman"/>
                <a:cs typeface="Times New Roman"/>
              </a:rPr>
              <a:t>to </a:t>
            </a:r>
            <a:r>
              <a:rPr b="1" dirty="0" sz="2200" spc="-75">
                <a:latin typeface="Times New Roman"/>
                <a:cs typeface="Times New Roman"/>
              </a:rPr>
              <a:t>support  </a:t>
            </a:r>
            <a:r>
              <a:rPr b="1" dirty="0" sz="2200" spc="-55">
                <a:latin typeface="Times New Roman"/>
                <a:cs typeface="Times New Roman"/>
              </a:rPr>
              <a:t>the </a:t>
            </a:r>
            <a:r>
              <a:rPr b="1" dirty="0" sz="2200" spc="-60">
                <a:latin typeface="Times New Roman"/>
                <a:cs typeface="Times New Roman"/>
              </a:rPr>
              <a:t>hydraulic </a:t>
            </a:r>
            <a:r>
              <a:rPr b="1" dirty="0" sz="2200" spc="-75">
                <a:latin typeface="Times New Roman"/>
                <a:cs typeface="Times New Roman"/>
              </a:rPr>
              <a:t>and </a:t>
            </a:r>
            <a:r>
              <a:rPr b="1" dirty="0" sz="2200" spc="-50">
                <a:latin typeface="Times New Roman"/>
                <a:cs typeface="Times New Roman"/>
              </a:rPr>
              <a:t>electric </a:t>
            </a:r>
            <a:r>
              <a:rPr b="1" dirty="0" sz="2200" spc="-60">
                <a:latin typeface="Times New Roman"/>
                <a:cs typeface="Times New Roman"/>
              </a:rPr>
              <a:t>equipment </a:t>
            </a:r>
            <a:r>
              <a:rPr b="1" dirty="0" sz="2200" spc="-75">
                <a:latin typeface="Times New Roman"/>
                <a:cs typeface="Times New Roman"/>
              </a:rPr>
              <a:t>and a </a:t>
            </a:r>
            <a:r>
              <a:rPr b="1" dirty="0" sz="2200" spc="-65">
                <a:latin typeface="Times New Roman"/>
                <a:cs typeface="Times New Roman"/>
              </a:rPr>
              <a:t>super </a:t>
            </a:r>
            <a:r>
              <a:rPr b="1" dirty="0" sz="2200" spc="-75">
                <a:latin typeface="Times New Roman"/>
                <a:cs typeface="Times New Roman"/>
              </a:rPr>
              <a:t>structure </a:t>
            </a:r>
            <a:r>
              <a:rPr b="1" dirty="0" sz="2200" spc="-70">
                <a:latin typeface="Times New Roman"/>
                <a:cs typeface="Times New Roman"/>
              </a:rPr>
              <a:t>to </a:t>
            </a:r>
            <a:r>
              <a:rPr b="1" dirty="0" sz="2200" spc="-40">
                <a:latin typeface="Times New Roman"/>
                <a:cs typeface="Times New Roman"/>
              </a:rPr>
              <a:t>house  </a:t>
            </a:r>
            <a:r>
              <a:rPr b="1" dirty="0" sz="2200" spc="-75">
                <a:latin typeface="Times New Roman"/>
                <a:cs typeface="Times New Roman"/>
              </a:rPr>
              <a:t>and </a:t>
            </a:r>
            <a:r>
              <a:rPr b="1" dirty="0" sz="2200" spc="-70">
                <a:latin typeface="Times New Roman"/>
                <a:cs typeface="Times New Roman"/>
              </a:rPr>
              <a:t>protect </a:t>
            </a:r>
            <a:r>
              <a:rPr b="1" dirty="0" sz="2200" spc="-60">
                <a:latin typeface="Times New Roman"/>
                <a:cs typeface="Times New Roman"/>
              </a:rPr>
              <a:t>this </a:t>
            </a:r>
            <a:r>
              <a:rPr b="1" dirty="0" sz="2200" spc="-65">
                <a:latin typeface="Times New Roman"/>
                <a:cs typeface="Times New Roman"/>
              </a:rPr>
              <a:t>equipment</a:t>
            </a:r>
            <a:r>
              <a:rPr dirty="0" sz="2200" spc="-65">
                <a:latin typeface="Times New Roman"/>
                <a:cs typeface="Times New Roman"/>
              </a:rPr>
              <a:t>. For </a:t>
            </a:r>
            <a:r>
              <a:rPr dirty="0" sz="2200" spc="-5">
                <a:latin typeface="Times New Roman"/>
                <a:cs typeface="Times New Roman"/>
              </a:rPr>
              <a:t>most </a:t>
            </a:r>
            <a:r>
              <a:rPr dirty="0" sz="2200" spc="-40">
                <a:latin typeface="Times New Roman"/>
                <a:cs typeface="Times New Roman"/>
              </a:rPr>
              <a:t>of </a:t>
            </a:r>
            <a:r>
              <a:rPr dirty="0" sz="2200" spc="40">
                <a:latin typeface="Times New Roman"/>
                <a:cs typeface="Times New Roman"/>
              </a:rPr>
              <a:t>the </a:t>
            </a:r>
            <a:r>
              <a:rPr dirty="0" sz="2200" spc="30">
                <a:latin typeface="Times New Roman"/>
                <a:cs typeface="Times New Roman"/>
              </a:rPr>
              <a:t>plants </a:t>
            </a:r>
            <a:r>
              <a:rPr dirty="0" sz="2200" spc="50">
                <a:latin typeface="Times New Roman"/>
                <a:cs typeface="Times New Roman"/>
              </a:rPr>
              <a:t>which </a:t>
            </a:r>
            <a:r>
              <a:rPr dirty="0" sz="2200" spc="60">
                <a:latin typeface="Times New Roman"/>
                <a:cs typeface="Times New Roman"/>
              </a:rPr>
              <a:t>are </a:t>
            </a:r>
            <a:r>
              <a:rPr dirty="0" sz="2200" spc="670">
                <a:latin typeface="Times New Roman"/>
                <a:cs typeface="Times New Roman"/>
              </a:rPr>
              <a:t> </a:t>
            </a:r>
            <a:r>
              <a:rPr dirty="0" sz="2200" spc="35">
                <a:latin typeface="Times New Roman"/>
                <a:cs typeface="Times New Roman"/>
              </a:rPr>
              <a:t>equipped </a:t>
            </a:r>
            <a:r>
              <a:rPr dirty="0" sz="2200" spc="45">
                <a:latin typeface="Times New Roman"/>
                <a:cs typeface="Times New Roman"/>
              </a:rPr>
              <a:t>with </a:t>
            </a:r>
            <a:r>
              <a:rPr dirty="0" sz="2200" spc="35">
                <a:latin typeface="Times New Roman"/>
                <a:cs typeface="Times New Roman"/>
              </a:rPr>
              <a:t>reaction </a:t>
            </a:r>
            <a:r>
              <a:rPr dirty="0" sz="2200" spc="20">
                <a:latin typeface="Times New Roman"/>
                <a:cs typeface="Times New Roman"/>
              </a:rPr>
              <a:t>turbines, </a:t>
            </a:r>
            <a:r>
              <a:rPr dirty="0" sz="2200" spc="40">
                <a:latin typeface="Times New Roman"/>
                <a:cs typeface="Times New Roman"/>
              </a:rPr>
              <a:t>the </a:t>
            </a:r>
            <a:r>
              <a:rPr dirty="0" sz="2200" spc="45">
                <a:latin typeface="Times New Roman"/>
                <a:cs typeface="Times New Roman"/>
              </a:rPr>
              <a:t>substructure </a:t>
            </a:r>
            <a:r>
              <a:rPr dirty="0" sz="2200" spc="15">
                <a:latin typeface="Times New Roman"/>
                <a:cs typeface="Times New Roman"/>
              </a:rPr>
              <a:t>usually </a:t>
            </a:r>
            <a:r>
              <a:rPr dirty="0" sz="2200" spc="-10">
                <a:latin typeface="Times New Roman"/>
                <a:cs typeface="Times New Roman"/>
              </a:rPr>
              <a:t>consists  </a:t>
            </a:r>
            <a:r>
              <a:rPr dirty="0" sz="2200" spc="-35">
                <a:latin typeface="Times New Roman"/>
                <a:cs typeface="Times New Roman"/>
              </a:rPr>
              <a:t>of </a:t>
            </a:r>
            <a:r>
              <a:rPr dirty="0" sz="2200" spc="50">
                <a:latin typeface="Times New Roman"/>
                <a:cs typeface="Times New Roman"/>
              </a:rPr>
              <a:t>a </a:t>
            </a:r>
            <a:r>
              <a:rPr dirty="0" sz="2200" spc="25">
                <a:latin typeface="Times New Roman"/>
                <a:cs typeface="Times New Roman"/>
              </a:rPr>
              <a:t>concrete </a:t>
            </a:r>
            <a:r>
              <a:rPr dirty="0" sz="2200" spc="-10">
                <a:latin typeface="Times New Roman"/>
                <a:cs typeface="Times New Roman"/>
              </a:rPr>
              <a:t>block </a:t>
            </a:r>
            <a:r>
              <a:rPr dirty="0" sz="2200" spc="30">
                <a:latin typeface="Times New Roman"/>
                <a:cs typeface="Times New Roman"/>
              </a:rPr>
              <a:t>extending </a:t>
            </a:r>
            <a:r>
              <a:rPr dirty="0" sz="2200" spc="25">
                <a:latin typeface="Times New Roman"/>
                <a:cs typeface="Times New Roman"/>
              </a:rPr>
              <a:t>from </a:t>
            </a:r>
            <a:r>
              <a:rPr dirty="0" sz="2200" spc="40">
                <a:latin typeface="Times New Roman"/>
                <a:cs typeface="Times New Roman"/>
              </a:rPr>
              <a:t>the </a:t>
            </a:r>
            <a:r>
              <a:rPr dirty="0" sz="2200" spc="35">
                <a:latin typeface="Times New Roman"/>
                <a:cs typeface="Times New Roman"/>
              </a:rPr>
              <a:t>foundation </a:t>
            </a:r>
            <a:r>
              <a:rPr dirty="0" sz="2200" spc="-5">
                <a:latin typeface="Times New Roman"/>
                <a:cs typeface="Times New Roman"/>
              </a:rPr>
              <a:t>to </a:t>
            </a:r>
            <a:r>
              <a:rPr dirty="0" sz="2200" spc="40">
                <a:latin typeface="Times New Roman"/>
                <a:cs typeface="Times New Roman"/>
              </a:rPr>
              <a:t>the </a:t>
            </a:r>
            <a:r>
              <a:rPr dirty="0" sz="2200" spc="45">
                <a:latin typeface="Times New Roman"/>
                <a:cs typeface="Times New Roman"/>
              </a:rPr>
              <a:t>generator  </a:t>
            </a:r>
            <a:r>
              <a:rPr dirty="0" sz="2200" spc="5">
                <a:latin typeface="Times New Roman"/>
                <a:cs typeface="Times New Roman"/>
              </a:rPr>
              <a:t>floor </a:t>
            </a:r>
            <a:r>
              <a:rPr dirty="0" sz="2200" spc="45">
                <a:latin typeface="Times New Roman"/>
                <a:cs typeface="Times New Roman"/>
              </a:rPr>
              <a:t>with </a:t>
            </a:r>
            <a:r>
              <a:rPr dirty="0" sz="2200" spc="25">
                <a:latin typeface="Times New Roman"/>
                <a:cs typeface="Times New Roman"/>
              </a:rPr>
              <a:t>waterways formed </a:t>
            </a:r>
            <a:r>
              <a:rPr dirty="0" sz="2200" spc="45">
                <a:latin typeface="Times New Roman"/>
                <a:cs typeface="Times New Roman"/>
              </a:rPr>
              <a:t>within </a:t>
            </a:r>
            <a:r>
              <a:rPr dirty="0" sz="2200" spc="-35">
                <a:latin typeface="Times New Roman"/>
                <a:cs typeface="Times New Roman"/>
              </a:rPr>
              <a:t>it. </a:t>
            </a:r>
            <a:r>
              <a:rPr dirty="0" sz="2200" spc="-45">
                <a:latin typeface="Times New Roman"/>
                <a:cs typeface="Times New Roman"/>
              </a:rPr>
              <a:t>They </a:t>
            </a:r>
            <a:r>
              <a:rPr dirty="0" sz="2200" spc="60">
                <a:latin typeface="Times New Roman"/>
                <a:cs typeface="Times New Roman"/>
              </a:rPr>
              <a:t>are </a:t>
            </a:r>
            <a:r>
              <a:rPr dirty="0" sz="2200" spc="5">
                <a:latin typeface="Times New Roman"/>
                <a:cs typeface="Times New Roman"/>
              </a:rPr>
              <a:t>cast </a:t>
            </a:r>
            <a:r>
              <a:rPr dirty="0" sz="2200" spc="20">
                <a:latin typeface="Times New Roman"/>
                <a:cs typeface="Times New Roman"/>
              </a:rPr>
              <a:t>integrally  </a:t>
            </a:r>
            <a:r>
              <a:rPr dirty="0" sz="2200" spc="25">
                <a:latin typeface="Times New Roman"/>
                <a:cs typeface="Times New Roman"/>
              </a:rPr>
              <a:t>while </a:t>
            </a:r>
            <a:r>
              <a:rPr dirty="0" sz="2200" spc="50">
                <a:latin typeface="Times New Roman"/>
                <a:cs typeface="Times New Roman"/>
              </a:rPr>
              <a:t>pouring</a:t>
            </a:r>
            <a:r>
              <a:rPr dirty="0" sz="2200" spc="-20">
                <a:latin typeface="Times New Roman"/>
                <a:cs typeface="Times New Roman"/>
              </a:rPr>
              <a:t> </a:t>
            </a:r>
            <a:r>
              <a:rPr dirty="0" sz="2200" spc="10">
                <a:latin typeface="Times New Roman"/>
                <a:cs typeface="Times New Roman"/>
              </a:rPr>
              <a:t>concrete.</a:t>
            </a:r>
            <a:endParaRPr sz="22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2200" spc="-130">
                <a:latin typeface="Times New Roman"/>
                <a:cs typeface="Times New Roman"/>
              </a:rPr>
              <a:t>The </a:t>
            </a:r>
            <a:r>
              <a:rPr b="1" dirty="0" sz="2200" spc="-65">
                <a:latin typeface="Times New Roman"/>
                <a:cs typeface="Times New Roman"/>
              </a:rPr>
              <a:t>super </a:t>
            </a:r>
            <a:r>
              <a:rPr b="1" dirty="0" sz="2200" spc="-75">
                <a:latin typeface="Times New Roman"/>
                <a:cs typeface="Times New Roman"/>
              </a:rPr>
              <a:t>structure </a:t>
            </a:r>
            <a:r>
              <a:rPr b="1" dirty="0" sz="2200" spc="-45">
                <a:latin typeface="Times New Roman"/>
                <a:cs typeface="Times New Roman"/>
              </a:rPr>
              <a:t>is </a:t>
            </a:r>
            <a:r>
              <a:rPr b="1" dirty="0" sz="2200" spc="-75">
                <a:latin typeface="Times New Roman"/>
                <a:cs typeface="Times New Roman"/>
              </a:rPr>
              <a:t>a </a:t>
            </a:r>
            <a:r>
              <a:rPr b="1" dirty="0" sz="2200" spc="-50">
                <a:latin typeface="Times New Roman"/>
                <a:cs typeface="Times New Roman"/>
              </a:rPr>
              <a:t>building </a:t>
            </a:r>
            <a:r>
              <a:rPr b="1" dirty="0" sz="2200" spc="-15">
                <a:latin typeface="Times New Roman"/>
                <a:cs typeface="Times New Roman"/>
              </a:rPr>
              <a:t>which </a:t>
            </a:r>
            <a:r>
              <a:rPr b="1" dirty="0" sz="2200" spc="-55">
                <a:latin typeface="Times New Roman"/>
                <a:cs typeface="Times New Roman"/>
              </a:rPr>
              <a:t>generally </a:t>
            </a:r>
            <a:r>
              <a:rPr b="1" dirty="0" sz="2200" spc="-70">
                <a:latin typeface="Times New Roman"/>
                <a:cs typeface="Times New Roman"/>
              </a:rPr>
              <a:t>accommodates </a:t>
            </a:r>
            <a:r>
              <a:rPr b="1" dirty="0" sz="2200" spc="-55">
                <a:latin typeface="Times New Roman"/>
                <a:cs typeface="Times New Roman"/>
              </a:rPr>
              <a:t>the  </a:t>
            </a:r>
            <a:r>
              <a:rPr b="1" dirty="0" sz="2200" spc="-70">
                <a:latin typeface="Times New Roman"/>
                <a:cs typeface="Times New Roman"/>
              </a:rPr>
              <a:t>generator </a:t>
            </a:r>
            <a:r>
              <a:rPr b="1" dirty="0" sz="2200" spc="-75">
                <a:latin typeface="Times New Roman"/>
                <a:cs typeface="Times New Roman"/>
              </a:rPr>
              <a:t>and </a:t>
            </a:r>
            <a:r>
              <a:rPr b="1" dirty="0" sz="2200" spc="-50">
                <a:latin typeface="Times New Roman"/>
                <a:cs typeface="Times New Roman"/>
              </a:rPr>
              <a:t>excitors </a:t>
            </a:r>
            <a:r>
              <a:rPr b="1" dirty="0" sz="2200" spc="-30">
                <a:latin typeface="Times New Roman"/>
                <a:cs typeface="Times New Roman"/>
              </a:rPr>
              <a:t>on </a:t>
            </a:r>
            <a:r>
              <a:rPr b="1" dirty="0" sz="2200" spc="-55">
                <a:latin typeface="Times New Roman"/>
                <a:cs typeface="Times New Roman"/>
              </a:rPr>
              <a:t>the </a:t>
            </a:r>
            <a:r>
              <a:rPr b="1" dirty="0" sz="2200" spc="-60">
                <a:latin typeface="Times New Roman"/>
                <a:cs typeface="Times New Roman"/>
              </a:rPr>
              <a:t>ground </a:t>
            </a:r>
            <a:r>
              <a:rPr b="1" dirty="0" sz="2200" spc="-65">
                <a:latin typeface="Times New Roman"/>
                <a:cs typeface="Times New Roman"/>
              </a:rPr>
              <a:t>floor, </a:t>
            </a:r>
            <a:r>
              <a:rPr b="1" dirty="0" sz="2200" spc="-75">
                <a:latin typeface="Times New Roman"/>
                <a:cs typeface="Times New Roman"/>
              </a:rPr>
              <a:t>and </a:t>
            </a:r>
            <a:r>
              <a:rPr b="1" dirty="0" sz="2200" spc="-60">
                <a:latin typeface="Times New Roman"/>
                <a:cs typeface="Times New Roman"/>
              </a:rPr>
              <a:t>the </a:t>
            </a:r>
            <a:r>
              <a:rPr b="1" dirty="0" sz="2200" spc="-35">
                <a:latin typeface="Times New Roman"/>
                <a:cs typeface="Times New Roman"/>
              </a:rPr>
              <a:t>switch </a:t>
            </a:r>
            <a:r>
              <a:rPr b="1" dirty="0" sz="2200" spc="-95">
                <a:latin typeface="Times New Roman"/>
                <a:cs typeface="Times New Roman"/>
              </a:rPr>
              <a:t>board  </a:t>
            </a:r>
            <a:r>
              <a:rPr b="1" dirty="0" sz="2200" spc="-70">
                <a:latin typeface="Times New Roman"/>
                <a:cs typeface="Times New Roman"/>
              </a:rPr>
              <a:t>and </a:t>
            </a:r>
            <a:r>
              <a:rPr b="1" dirty="0" sz="2200" spc="-60">
                <a:latin typeface="Times New Roman"/>
                <a:cs typeface="Times New Roman"/>
              </a:rPr>
              <a:t>control </a:t>
            </a:r>
            <a:r>
              <a:rPr b="1" dirty="0" sz="2200" spc="-70">
                <a:latin typeface="Times New Roman"/>
                <a:cs typeface="Times New Roman"/>
              </a:rPr>
              <a:t>room </a:t>
            </a:r>
            <a:r>
              <a:rPr b="1" dirty="0" sz="2200" spc="-30">
                <a:latin typeface="Times New Roman"/>
                <a:cs typeface="Times New Roman"/>
              </a:rPr>
              <a:t>on </a:t>
            </a:r>
            <a:r>
              <a:rPr b="1" dirty="0" sz="2200" spc="-60">
                <a:latin typeface="Times New Roman"/>
                <a:cs typeface="Times New Roman"/>
              </a:rPr>
              <a:t>the </a:t>
            </a:r>
            <a:r>
              <a:rPr b="1" dirty="0" sz="2200" spc="-45">
                <a:latin typeface="Times New Roman"/>
                <a:cs typeface="Times New Roman"/>
              </a:rPr>
              <a:t>mezzanine </a:t>
            </a:r>
            <a:r>
              <a:rPr b="1" dirty="0" sz="2200" spc="-70">
                <a:latin typeface="Times New Roman"/>
                <a:cs typeface="Times New Roman"/>
              </a:rPr>
              <a:t>floor. </a:t>
            </a:r>
            <a:r>
              <a:rPr b="1" dirty="0" sz="2200" spc="-85">
                <a:latin typeface="Times New Roman"/>
                <a:cs typeface="Times New Roman"/>
              </a:rPr>
              <a:t>Vertical </a:t>
            </a:r>
            <a:r>
              <a:rPr b="1" dirty="0" sz="2200" spc="-70">
                <a:latin typeface="Times New Roman"/>
                <a:cs typeface="Times New Roman"/>
              </a:rPr>
              <a:t>turbines </a:t>
            </a:r>
            <a:r>
              <a:rPr b="1" dirty="0" sz="2200" spc="-80">
                <a:latin typeface="Times New Roman"/>
                <a:cs typeface="Times New Roman"/>
              </a:rPr>
              <a:t>are  </a:t>
            </a:r>
            <a:r>
              <a:rPr b="1" dirty="0" sz="2200" spc="-55">
                <a:latin typeface="Times New Roman"/>
                <a:cs typeface="Times New Roman"/>
              </a:rPr>
              <a:t>placed </a:t>
            </a:r>
            <a:r>
              <a:rPr b="1" dirty="0" sz="2200" spc="-30">
                <a:latin typeface="Times New Roman"/>
                <a:cs typeface="Times New Roman"/>
              </a:rPr>
              <a:t>on </a:t>
            </a:r>
            <a:r>
              <a:rPr b="1" dirty="0" sz="2200" spc="-55">
                <a:latin typeface="Times New Roman"/>
                <a:cs typeface="Times New Roman"/>
              </a:rPr>
              <a:t>the </a:t>
            </a:r>
            <a:r>
              <a:rPr b="1" dirty="0" sz="2200" spc="-60">
                <a:latin typeface="Times New Roman"/>
                <a:cs typeface="Times New Roman"/>
              </a:rPr>
              <a:t>ground </a:t>
            </a:r>
            <a:r>
              <a:rPr b="1" dirty="0" sz="2200" spc="-55">
                <a:latin typeface="Times New Roman"/>
                <a:cs typeface="Times New Roman"/>
              </a:rPr>
              <a:t>floor </a:t>
            </a:r>
            <a:r>
              <a:rPr b="1" dirty="0" sz="2200" spc="-45">
                <a:latin typeface="Times New Roman"/>
                <a:cs typeface="Times New Roman"/>
              </a:rPr>
              <a:t>along </a:t>
            </a:r>
            <a:r>
              <a:rPr b="1" dirty="0" sz="2200" spc="-55">
                <a:latin typeface="Times New Roman"/>
                <a:cs typeface="Times New Roman"/>
              </a:rPr>
              <a:t>side the </a:t>
            </a:r>
            <a:r>
              <a:rPr b="1" dirty="0" sz="2200" spc="-75">
                <a:latin typeface="Times New Roman"/>
                <a:cs typeface="Times New Roman"/>
              </a:rPr>
              <a:t>generators. </a:t>
            </a:r>
            <a:r>
              <a:rPr b="1" dirty="0" sz="2200" spc="-265">
                <a:latin typeface="Times New Roman"/>
                <a:cs typeface="Times New Roman"/>
              </a:rPr>
              <a:t>A </a:t>
            </a:r>
            <a:r>
              <a:rPr b="1" dirty="0" sz="2200" spc="-55">
                <a:latin typeface="Times New Roman"/>
                <a:cs typeface="Times New Roman"/>
              </a:rPr>
              <a:t>travelling  </a:t>
            </a:r>
            <a:r>
              <a:rPr b="1" dirty="0" sz="2200" spc="-60">
                <a:latin typeface="Times New Roman"/>
                <a:cs typeface="Times New Roman"/>
              </a:rPr>
              <a:t>crane </a:t>
            </a:r>
            <a:r>
              <a:rPr b="1" dirty="0" sz="2200" spc="-50">
                <a:latin typeface="Times New Roman"/>
                <a:cs typeface="Times New Roman"/>
              </a:rPr>
              <a:t>spanning </a:t>
            </a:r>
            <a:r>
              <a:rPr b="1" dirty="0" sz="2200" spc="-55">
                <a:latin typeface="Times New Roman"/>
                <a:cs typeface="Times New Roman"/>
              </a:rPr>
              <a:t>the </a:t>
            </a:r>
            <a:r>
              <a:rPr b="1" dirty="0" sz="2200" spc="-45">
                <a:latin typeface="Times New Roman"/>
                <a:cs typeface="Times New Roman"/>
              </a:rPr>
              <a:t>width of </a:t>
            </a:r>
            <a:r>
              <a:rPr b="1" dirty="0" sz="2200" spc="-55">
                <a:latin typeface="Times New Roman"/>
                <a:cs typeface="Times New Roman"/>
              </a:rPr>
              <a:t>the </a:t>
            </a:r>
            <a:r>
              <a:rPr b="1" dirty="0" sz="2200" spc="-45">
                <a:latin typeface="Times New Roman"/>
                <a:cs typeface="Times New Roman"/>
              </a:rPr>
              <a:t>power </a:t>
            </a:r>
            <a:r>
              <a:rPr b="1" dirty="0" sz="2200" spc="-55">
                <a:latin typeface="Times New Roman"/>
                <a:cs typeface="Times New Roman"/>
              </a:rPr>
              <a:t>house, </a:t>
            </a:r>
            <a:r>
              <a:rPr b="1" dirty="0" sz="2200" spc="-45">
                <a:latin typeface="Times New Roman"/>
                <a:cs typeface="Times New Roman"/>
              </a:rPr>
              <a:t>is </a:t>
            </a:r>
            <a:r>
              <a:rPr b="1" dirty="0" sz="2200" spc="-55">
                <a:latin typeface="Times New Roman"/>
                <a:cs typeface="Times New Roman"/>
              </a:rPr>
              <a:t>generally </a:t>
            </a:r>
            <a:r>
              <a:rPr b="1" dirty="0" sz="2200" spc="-70">
                <a:latin typeface="Times New Roman"/>
                <a:cs typeface="Times New Roman"/>
              </a:rPr>
              <a:t>provided  </a:t>
            </a:r>
            <a:r>
              <a:rPr b="1" dirty="0" sz="2200" spc="-15">
                <a:latin typeface="Times New Roman"/>
                <a:cs typeface="Times New Roman"/>
              </a:rPr>
              <a:t>in </a:t>
            </a:r>
            <a:r>
              <a:rPr b="1" dirty="0" sz="2200" spc="-60">
                <a:latin typeface="Times New Roman"/>
                <a:cs typeface="Times New Roman"/>
              </a:rPr>
              <a:t>every </a:t>
            </a:r>
            <a:r>
              <a:rPr b="1" dirty="0" sz="2200" spc="-40">
                <a:latin typeface="Times New Roman"/>
                <a:cs typeface="Times New Roman"/>
              </a:rPr>
              <a:t>power </a:t>
            </a:r>
            <a:r>
              <a:rPr b="1" dirty="0" sz="2200" spc="-55">
                <a:latin typeface="Times New Roman"/>
                <a:cs typeface="Times New Roman"/>
              </a:rPr>
              <a:t>hose, </a:t>
            </a:r>
            <a:r>
              <a:rPr b="1" dirty="0" sz="2200" spc="-40">
                <a:latin typeface="Times New Roman"/>
                <a:cs typeface="Times New Roman"/>
              </a:rPr>
              <a:t>so </a:t>
            </a:r>
            <a:r>
              <a:rPr b="1" dirty="0" sz="2200" spc="-70">
                <a:latin typeface="Times New Roman"/>
                <a:cs typeface="Times New Roman"/>
              </a:rPr>
              <a:t>as </a:t>
            </a:r>
            <a:r>
              <a:rPr b="1" dirty="0" sz="2200" spc="-65">
                <a:latin typeface="Times New Roman"/>
                <a:cs typeface="Times New Roman"/>
              </a:rPr>
              <a:t>to </a:t>
            </a:r>
            <a:r>
              <a:rPr b="1" dirty="0" sz="2200" spc="-55">
                <a:latin typeface="Times New Roman"/>
                <a:cs typeface="Times New Roman"/>
              </a:rPr>
              <a:t>facilitate </a:t>
            </a:r>
            <a:r>
              <a:rPr b="1" dirty="0" sz="2200" spc="-50">
                <a:latin typeface="Times New Roman"/>
                <a:cs typeface="Times New Roman"/>
              </a:rPr>
              <a:t>the </a:t>
            </a:r>
            <a:r>
              <a:rPr b="1" dirty="0" sz="2200" spc="-40">
                <a:latin typeface="Times New Roman"/>
                <a:cs typeface="Times New Roman"/>
              </a:rPr>
              <a:t>lifting </a:t>
            </a:r>
            <a:r>
              <a:rPr b="1" dirty="0" sz="2200" spc="-45">
                <a:latin typeface="Times New Roman"/>
                <a:cs typeface="Times New Roman"/>
              </a:rPr>
              <a:t>of </a:t>
            </a:r>
            <a:r>
              <a:rPr b="1" dirty="0" sz="2200" spc="-55">
                <a:latin typeface="Times New Roman"/>
                <a:cs typeface="Times New Roman"/>
              </a:rPr>
              <a:t>heavy</a:t>
            </a:r>
            <a:r>
              <a:rPr b="1" dirty="0" sz="2200" spc="-200">
                <a:latin typeface="Times New Roman"/>
                <a:cs typeface="Times New Roman"/>
              </a:rPr>
              <a:t> </a:t>
            </a:r>
            <a:r>
              <a:rPr b="1" dirty="0" sz="2200" spc="-55">
                <a:latin typeface="Times New Roman"/>
                <a:cs typeface="Times New Roman"/>
              </a:rPr>
              <a:t>machines.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object 2"/>
          <p:cNvSpPr/>
          <p:nvPr/>
        </p:nvSpPr>
        <p:spPr>
          <a:xfrm>
            <a:off x="2692907" y="318515"/>
            <a:ext cx="3704844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24" name="object 3"/>
          <p:cNvSpPr txBox="1">
            <a:spLocks noGrp="1"/>
          </p:cNvSpPr>
          <p:nvPr>
            <p:ph type="title"/>
          </p:nvPr>
        </p:nvSpPr>
        <p:spPr>
          <a:xfrm>
            <a:off x="2392233" y="425322"/>
            <a:ext cx="5528409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80"/>
              <a:t>Power</a:t>
            </a:r>
            <a:r>
              <a:rPr dirty="0" sz="4400" spc="-200"/>
              <a:t> </a:t>
            </a:r>
            <a:r>
              <a:rPr dirty="0" sz="4400" spc="-145"/>
              <a:t>House</a:t>
            </a:r>
            <a:endParaRPr sz="4400"/>
          </a:p>
        </p:txBody>
      </p:sp>
      <p:grpSp>
        <p:nvGrpSpPr>
          <p:cNvPr id="173" name="object 4"/>
          <p:cNvGrpSpPr/>
          <p:nvPr/>
        </p:nvGrpSpPr>
        <p:grpSpPr>
          <a:xfrm>
            <a:off x="420623" y="1295400"/>
            <a:ext cx="7733030" cy="5370830"/>
            <a:chOff x="420623" y="1295400"/>
            <a:chExt cx="7733030" cy="5370830"/>
          </a:xfrm>
        </p:grpSpPr>
        <p:sp>
          <p:nvSpPr>
            <p:cNvPr id="1048925" name="object 5"/>
            <p:cNvSpPr/>
            <p:nvPr/>
          </p:nvSpPr>
          <p:spPr>
            <a:xfrm>
              <a:off x="420623" y="1530095"/>
              <a:ext cx="7498080" cy="51358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26" name="object 6"/>
            <p:cNvSpPr/>
            <p:nvPr/>
          </p:nvSpPr>
          <p:spPr>
            <a:xfrm>
              <a:off x="761999" y="1295400"/>
              <a:ext cx="7391400" cy="50292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object 2"/>
          <p:cNvSpPr/>
          <p:nvPr/>
        </p:nvSpPr>
        <p:spPr>
          <a:xfrm>
            <a:off x="2855976" y="362711"/>
            <a:ext cx="3378708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28" name="object 3"/>
          <p:cNvSpPr txBox="1">
            <a:spLocks noGrp="1"/>
          </p:cNvSpPr>
          <p:nvPr>
            <p:ph type="title"/>
          </p:nvPr>
        </p:nvSpPr>
        <p:spPr>
          <a:xfrm>
            <a:off x="3228594" y="463423"/>
            <a:ext cx="4066403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65"/>
              <a:t>Power</a:t>
            </a:r>
            <a:r>
              <a:rPr dirty="0" spc="-175"/>
              <a:t> </a:t>
            </a:r>
            <a:r>
              <a:rPr dirty="0" spc="-135"/>
              <a:t>House</a:t>
            </a:r>
          </a:p>
        </p:txBody>
      </p:sp>
      <p:grpSp>
        <p:nvGrpSpPr>
          <p:cNvPr id="175" name="object 4"/>
          <p:cNvGrpSpPr/>
          <p:nvPr/>
        </p:nvGrpSpPr>
        <p:grpSpPr>
          <a:xfrm>
            <a:off x="348995" y="1295400"/>
            <a:ext cx="7880984" cy="5061585"/>
            <a:chOff x="348995" y="1295400"/>
            <a:chExt cx="7880984" cy="5061585"/>
          </a:xfrm>
        </p:grpSpPr>
        <p:sp>
          <p:nvSpPr>
            <p:cNvPr id="1048929" name="object 5"/>
            <p:cNvSpPr/>
            <p:nvPr/>
          </p:nvSpPr>
          <p:spPr>
            <a:xfrm>
              <a:off x="348995" y="1449323"/>
              <a:ext cx="7726680" cy="49072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30" name="object 6"/>
            <p:cNvSpPr/>
            <p:nvPr/>
          </p:nvSpPr>
          <p:spPr>
            <a:xfrm>
              <a:off x="609600" y="1295400"/>
              <a:ext cx="7620000" cy="48006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object 2"/>
          <p:cNvSpPr/>
          <p:nvPr/>
        </p:nvSpPr>
        <p:spPr>
          <a:xfrm>
            <a:off x="914400" y="318515"/>
            <a:ext cx="7261859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28" name="object 3"/>
          <p:cNvSpPr txBox="1">
            <a:spLocks noGrp="1"/>
          </p:cNvSpPr>
          <p:nvPr>
            <p:ph type="title"/>
          </p:nvPr>
        </p:nvSpPr>
        <p:spPr>
          <a:xfrm>
            <a:off x="688468" y="425322"/>
            <a:ext cx="7688097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30"/>
              <a:t>Classification </a:t>
            </a:r>
            <a:r>
              <a:rPr dirty="0" sz="4400" spc="-85"/>
              <a:t>of </a:t>
            </a:r>
            <a:r>
              <a:rPr dirty="0" sz="4400" spc="-180"/>
              <a:t>Hydel</a:t>
            </a:r>
            <a:r>
              <a:rPr dirty="0" sz="4400" spc="-130"/>
              <a:t> </a:t>
            </a:r>
            <a:r>
              <a:rPr dirty="0" sz="4400" spc="-200"/>
              <a:t>Plants</a:t>
            </a:r>
            <a:endParaRPr sz="4400"/>
          </a:p>
        </p:txBody>
      </p:sp>
      <p:sp>
        <p:nvSpPr>
          <p:cNvPr id="1048629" name="object 4"/>
          <p:cNvSpPr/>
          <p:nvPr/>
        </p:nvSpPr>
        <p:spPr>
          <a:xfrm>
            <a:off x="240791" y="1490472"/>
            <a:ext cx="8622792" cy="4736592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30" name="object 5"/>
          <p:cNvSpPr txBox="1"/>
          <p:nvPr/>
        </p:nvSpPr>
        <p:spPr>
          <a:xfrm>
            <a:off x="535940" y="1579829"/>
            <a:ext cx="8072755" cy="424878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indent="-342900" marL="355600" marR="571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4965"/>
                <a:tab algn="l" pos="355600"/>
                <a:tab algn="l" pos="2907030"/>
                <a:tab algn="l" pos="3597275"/>
                <a:tab algn="l" pos="4992370"/>
                <a:tab algn="l" pos="6351270"/>
                <a:tab algn="l" pos="7642859"/>
              </a:tabLst>
            </a:pPr>
            <a:r>
              <a:rPr b="1" dirty="0" sz="3200" spc="-380">
                <a:latin typeface="Times New Roman"/>
                <a:cs typeface="Times New Roman"/>
              </a:rPr>
              <a:t>C</a:t>
            </a:r>
            <a:r>
              <a:rPr b="1" dirty="0" sz="3200" spc="-45">
                <a:latin typeface="Times New Roman"/>
                <a:cs typeface="Times New Roman"/>
              </a:rPr>
              <a:t>l</a:t>
            </a:r>
            <a:r>
              <a:rPr b="1" dirty="0" sz="3200" spc="-125">
                <a:latin typeface="Times New Roman"/>
                <a:cs typeface="Times New Roman"/>
              </a:rPr>
              <a:t>a</a:t>
            </a:r>
            <a:r>
              <a:rPr b="1" dirty="0" sz="3200" spc="-100">
                <a:latin typeface="Times New Roman"/>
                <a:cs typeface="Times New Roman"/>
              </a:rPr>
              <a:t>ss</a:t>
            </a:r>
            <a:r>
              <a:rPr b="1" dirty="0" sz="3200" spc="-45">
                <a:latin typeface="Times New Roman"/>
                <a:cs typeface="Times New Roman"/>
              </a:rPr>
              <a:t>i</a:t>
            </a:r>
            <a:r>
              <a:rPr b="1" dirty="0" sz="3200" spc="-85">
                <a:latin typeface="Times New Roman"/>
                <a:cs typeface="Times New Roman"/>
              </a:rPr>
              <a:t>f</a:t>
            </a:r>
            <a:r>
              <a:rPr b="1" dirty="0" sz="3200" spc="-45">
                <a:latin typeface="Times New Roman"/>
                <a:cs typeface="Times New Roman"/>
              </a:rPr>
              <a:t>i</a:t>
            </a:r>
            <a:r>
              <a:rPr b="1" dirty="0" sz="3200" spc="-15">
                <a:latin typeface="Times New Roman"/>
                <a:cs typeface="Times New Roman"/>
              </a:rPr>
              <a:t>c</a:t>
            </a:r>
            <a:r>
              <a:rPr b="1" dirty="0" sz="3200" spc="-140">
                <a:latin typeface="Times New Roman"/>
                <a:cs typeface="Times New Roman"/>
              </a:rPr>
              <a:t>a</a:t>
            </a:r>
            <a:r>
              <a:rPr b="1" dirty="0" sz="3200" spc="-160">
                <a:latin typeface="Times New Roman"/>
                <a:cs typeface="Times New Roman"/>
              </a:rPr>
              <a:t>t</a:t>
            </a:r>
            <a:r>
              <a:rPr b="1" dirty="0" sz="3200" spc="-45">
                <a:latin typeface="Times New Roman"/>
                <a:cs typeface="Times New Roman"/>
              </a:rPr>
              <a:t>i</a:t>
            </a:r>
            <a:r>
              <a:rPr b="1" dirty="0" sz="3200" spc="-65">
                <a:latin typeface="Times New Roman"/>
                <a:cs typeface="Times New Roman"/>
              </a:rPr>
              <a:t>o</a:t>
            </a:r>
            <a:r>
              <a:rPr b="1" dirty="0" sz="3200" spc="-10">
                <a:latin typeface="Times New Roman"/>
                <a:cs typeface="Times New Roman"/>
              </a:rPr>
              <a:t>n</a:t>
            </a:r>
            <a:r>
              <a:rPr b="1" dirty="0" sz="3200">
                <a:latin typeface="Times New Roman"/>
                <a:cs typeface="Times New Roman"/>
              </a:rPr>
              <a:t>	</a:t>
            </a:r>
            <a:r>
              <a:rPr b="1" dirty="0" sz="3200" spc="-95">
                <a:latin typeface="Times New Roman"/>
                <a:cs typeface="Times New Roman"/>
              </a:rPr>
              <a:t>o</a:t>
            </a:r>
            <a:r>
              <a:rPr b="1" dirty="0" sz="3200" spc="-40">
                <a:latin typeface="Times New Roman"/>
                <a:cs typeface="Times New Roman"/>
              </a:rPr>
              <a:t>f</a:t>
            </a:r>
            <a:r>
              <a:rPr b="1" dirty="0" sz="3200">
                <a:latin typeface="Times New Roman"/>
                <a:cs typeface="Times New Roman"/>
              </a:rPr>
              <a:t>	</a:t>
            </a:r>
            <a:r>
              <a:rPr b="1" dirty="0" sz="3200" spc="-330">
                <a:latin typeface="Times New Roman"/>
                <a:cs typeface="Times New Roman"/>
              </a:rPr>
              <a:t>H</a:t>
            </a:r>
            <a:r>
              <a:rPr b="1" dirty="0" sz="3200" spc="-130">
                <a:latin typeface="Times New Roman"/>
                <a:cs typeface="Times New Roman"/>
              </a:rPr>
              <a:t>y</a:t>
            </a:r>
            <a:r>
              <a:rPr b="1" dirty="0" sz="3200" spc="-140">
                <a:latin typeface="Times New Roman"/>
                <a:cs typeface="Times New Roman"/>
              </a:rPr>
              <a:t>d</a:t>
            </a:r>
            <a:r>
              <a:rPr b="1" dirty="0" sz="3200" spc="-180">
                <a:latin typeface="Times New Roman"/>
                <a:cs typeface="Times New Roman"/>
              </a:rPr>
              <a:t>r</a:t>
            </a:r>
            <a:r>
              <a:rPr b="1" dirty="0" sz="3200" spc="-30">
                <a:latin typeface="Times New Roman"/>
                <a:cs typeface="Times New Roman"/>
              </a:rPr>
              <a:t>o</a:t>
            </a:r>
            <a:r>
              <a:rPr b="1" dirty="0" sz="3200">
                <a:latin typeface="Times New Roman"/>
                <a:cs typeface="Times New Roman"/>
              </a:rPr>
              <a:t>	</a:t>
            </a:r>
            <a:r>
              <a:rPr b="1" dirty="0" sz="3200" spc="-120">
                <a:latin typeface="Times New Roman"/>
                <a:cs typeface="Times New Roman"/>
              </a:rPr>
              <a:t>p</a:t>
            </a:r>
            <a:r>
              <a:rPr b="1" dirty="0" sz="3200" spc="-45">
                <a:latin typeface="Times New Roman"/>
                <a:cs typeface="Times New Roman"/>
              </a:rPr>
              <a:t>l</a:t>
            </a:r>
            <a:r>
              <a:rPr b="1" dirty="0" sz="3200" spc="-130">
                <a:latin typeface="Times New Roman"/>
                <a:cs typeface="Times New Roman"/>
              </a:rPr>
              <a:t>a</a:t>
            </a:r>
            <a:r>
              <a:rPr b="1" dirty="0" sz="3200" spc="-40">
                <a:latin typeface="Times New Roman"/>
                <a:cs typeface="Times New Roman"/>
              </a:rPr>
              <a:t>n</a:t>
            </a:r>
            <a:r>
              <a:rPr b="1" dirty="0" sz="3200" spc="-160">
                <a:latin typeface="Times New Roman"/>
                <a:cs typeface="Times New Roman"/>
              </a:rPr>
              <a:t>t</a:t>
            </a:r>
            <a:r>
              <a:rPr b="1" dirty="0" sz="3200" spc="-80">
                <a:latin typeface="Times New Roman"/>
                <a:cs typeface="Times New Roman"/>
              </a:rPr>
              <a:t>s</a:t>
            </a:r>
            <a:r>
              <a:rPr b="1" dirty="0" sz="3200">
                <a:latin typeface="Times New Roman"/>
                <a:cs typeface="Times New Roman"/>
              </a:rPr>
              <a:t>	</a:t>
            </a:r>
            <a:r>
              <a:rPr b="1" dirty="0" sz="3200" spc="-175">
                <a:latin typeface="Times New Roman"/>
                <a:cs typeface="Times New Roman"/>
              </a:rPr>
              <a:t>b</a:t>
            </a:r>
            <a:r>
              <a:rPr b="1" dirty="0" sz="3200" spc="-130">
                <a:latin typeface="Times New Roman"/>
                <a:cs typeface="Times New Roman"/>
              </a:rPr>
              <a:t>a</a:t>
            </a:r>
            <a:r>
              <a:rPr b="1" dirty="0" sz="3200" spc="-100">
                <a:latin typeface="Times New Roman"/>
                <a:cs typeface="Times New Roman"/>
              </a:rPr>
              <a:t>s</a:t>
            </a:r>
            <a:r>
              <a:rPr b="1" dirty="0" sz="3200" spc="-55">
                <a:latin typeface="Times New Roman"/>
                <a:cs typeface="Times New Roman"/>
              </a:rPr>
              <a:t>e</a:t>
            </a:r>
            <a:r>
              <a:rPr b="1" dirty="0" sz="3200" spc="-110">
                <a:latin typeface="Times New Roman"/>
                <a:cs typeface="Times New Roman"/>
              </a:rPr>
              <a:t>d</a:t>
            </a:r>
            <a:r>
              <a:rPr b="1" dirty="0" sz="3200">
                <a:latin typeface="Times New Roman"/>
                <a:cs typeface="Times New Roman"/>
              </a:rPr>
              <a:t>	</a:t>
            </a:r>
            <a:r>
              <a:rPr b="1" dirty="0" sz="3200" spc="-50">
                <a:latin typeface="Times New Roman"/>
                <a:cs typeface="Times New Roman"/>
              </a:rPr>
              <a:t>on  </a:t>
            </a:r>
            <a:r>
              <a:rPr b="1" dirty="0" sz="3200" spc="-110">
                <a:latin typeface="Times New Roman"/>
                <a:cs typeface="Times New Roman"/>
              </a:rPr>
              <a:t>Hydraulic</a:t>
            </a:r>
            <a:r>
              <a:rPr b="1" dirty="0" sz="3200" spc="-120">
                <a:latin typeface="Times New Roman"/>
                <a:cs typeface="Times New Roman"/>
              </a:rPr>
              <a:t> </a:t>
            </a:r>
            <a:r>
              <a:rPr b="1" dirty="0" sz="3200" spc="-114">
                <a:latin typeface="Times New Roman"/>
                <a:cs typeface="Times New Roman"/>
              </a:rPr>
              <a:t>Characteristics.</a:t>
            </a:r>
            <a:endParaRPr sz="3200">
              <a:latin typeface="Times New Roman"/>
              <a:cs typeface="Times New Roman"/>
            </a:endParaRPr>
          </a:p>
          <a:p>
            <a:pPr indent="-342900" marL="354965" marR="5080">
              <a:lnSpc>
                <a:spcPts val="3360"/>
              </a:lnSpc>
              <a:spcBef>
                <a:spcPts val="840"/>
              </a:spcBef>
              <a:buSzPct val="94915"/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dirty="0" sz="2950" i="1" spc="-180">
                <a:latin typeface="Arial"/>
                <a:cs typeface="Arial"/>
              </a:rPr>
              <a:t>On </a:t>
            </a:r>
            <a:r>
              <a:rPr dirty="0" sz="2950" i="1" spc="-175">
                <a:latin typeface="Arial"/>
                <a:cs typeface="Arial"/>
              </a:rPr>
              <a:t>the </a:t>
            </a:r>
            <a:r>
              <a:rPr dirty="0" sz="2950" i="1" spc="-275">
                <a:latin typeface="Arial"/>
                <a:cs typeface="Arial"/>
              </a:rPr>
              <a:t>basis </a:t>
            </a:r>
            <a:r>
              <a:rPr dirty="0" sz="2950" i="1" spc="-114">
                <a:latin typeface="Arial"/>
                <a:cs typeface="Arial"/>
              </a:rPr>
              <a:t>of </a:t>
            </a:r>
            <a:r>
              <a:rPr dirty="0" sz="2950" i="1" spc="-110">
                <a:latin typeface="Arial"/>
                <a:cs typeface="Arial"/>
              </a:rPr>
              <a:t>this </a:t>
            </a:r>
            <a:r>
              <a:rPr dirty="0" sz="2950" i="1" spc="-160">
                <a:latin typeface="Arial"/>
                <a:cs typeface="Arial"/>
              </a:rPr>
              <a:t>characteristics, </a:t>
            </a:r>
            <a:r>
              <a:rPr dirty="0" sz="2950" i="1" spc="-175">
                <a:latin typeface="Arial"/>
                <a:cs typeface="Arial"/>
              </a:rPr>
              <a:t>the </a:t>
            </a:r>
            <a:r>
              <a:rPr dirty="0" sz="2950" i="1" spc="-120">
                <a:latin typeface="Arial"/>
                <a:cs typeface="Arial"/>
              </a:rPr>
              <a:t>hydro </a:t>
            </a:r>
            <a:r>
              <a:rPr dirty="0" sz="2950" i="1" spc="-155">
                <a:latin typeface="Arial"/>
                <a:cs typeface="Arial"/>
              </a:rPr>
              <a:t>plants  </a:t>
            </a:r>
            <a:r>
              <a:rPr dirty="0" sz="2950" i="1" spc="-240">
                <a:latin typeface="Arial"/>
                <a:cs typeface="Arial"/>
              </a:rPr>
              <a:t>may </a:t>
            </a:r>
            <a:r>
              <a:rPr dirty="0" sz="2950" i="1" spc="-320">
                <a:latin typeface="Arial"/>
                <a:cs typeface="Arial"/>
              </a:rPr>
              <a:t>be </a:t>
            </a:r>
            <a:r>
              <a:rPr dirty="0" sz="2950" i="1" spc="-130">
                <a:latin typeface="Arial"/>
                <a:cs typeface="Arial"/>
              </a:rPr>
              <a:t>divided </a:t>
            </a:r>
            <a:r>
              <a:rPr dirty="0" sz="2950" i="1" spc="-70">
                <a:latin typeface="Arial"/>
                <a:cs typeface="Arial"/>
              </a:rPr>
              <a:t>into </a:t>
            </a:r>
            <a:r>
              <a:rPr dirty="0" sz="2950" i="1" spc="-175">
                <a:latin typeface="Arial"/>
                <a:cs typeface="Arial"/>
              </a:rPr>
              <a:t>the </a:t>
            </a:r>
            <a:r>
              <a:rPr dirty="0" sz="2950" i="1" spc="-65">
                <a:latin typeface="Arial"/>
                <a:cs typeface="Arial"/>
              </a:rPr>
              <a:t>following</a:t>
            </a:r>
            <a:r>
              <a:rPr dirty="0" sz="2950" i="1" spc="-280">
                <a:latin typeface="Arial"/>
                <a:cs typeface="Arial"/>
              </a:rPr>
              <a:t> </a:t>
            </a:r>
            <a:r>
              <a:rPr dirty="0" sz="2950" i="1" spc="-245">
                <a:latin typeface="Arial"/>
                <a:cs typeface="Arial"/>
              </a:rPr>
              <a:t>types.</a:t>
            </a:r>
            <a:endParaRPr sz="2950">
              <a:latin typeface="Arial"/>
              <a:cs typeface="Arial"/>
            </a:endParaRPr>
          </a:p>
          <a:p>
            <a:pPr indent="-342900" marL="355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b="1" dirty="0" sz="3200" spc="-75">
                <a:latin typeface="Times New Roman"/>
                <a:cs typeface="Times New Roman"/>
              </a:rPr>
              <a:t>Run-off </a:t>
            </a:r>
            <a:r>
              <a:rPr b="1" dirty="0" sz="3200" spc="-95">
                <a:latin typeface="Times New Roman"/>
                <a:cs typeface="Times New Roman"/>
              </a:rPr>
              <a:t>river</a:t>
            </a:r>
            <a:r>
              <a:rPr b="1" dirty="0" sz="3200" spc="-105">
                <a:latin typeface="Times New Roman"/>
                <a:cs typeface="Times New Roman"/>
              </a:rPr>
              <a:t> </a:t>
            </a:r>
            <a:r>
              <a:rPr b="1" dirty="0" sz="3200" spc="-90">
                <a:latin typeface="Times New Roman"/>
                <a:cs typeface="Times New Roman"/>
              </a:rPr>
              <a:t>plants</a:t>
            </a:r>
            <a:endParaRPr sz="32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b="1" dirty="0" sz="3200" spc="-130">
                <a:latin typeface="Times New Roman"/>
                <a:cs typeface="Times New Roman"/>
              </a:rPr>
              <a:t>Storage</a:t>
            </a:r>
            <a:r>
              <a:rPr b="1" dirty="0" sz="3200" spc="-114">
                <a:latin typeface="Times New Roman"/>
                <a:cs typeface="Times New Roman"/>
              </a:rPr>
              <a:t> </a:t>
            </a:r>
            <a:r>
              <a:rPr b="1" dirty="0" sz="3200" spc="-90">
                <a:latin typeface="Times New Roman"/>
                <a:cs typeface="Times New Roman"/>
              </a:rPr>
              <a:t>plants</a:t>
            </a:r>
            <a:endParaRPr sz="32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b="1" dirty="0" sz="3200" spc="-145">
                <a:latin typeface="Times New Roman"/>
                <a:cs typeface="Times New Roman"/>
              </a:rPr>
              <a:t>Pumped </a:t>
            </a:r>
            <a:r>
              <a:rPr b="1" dirty="0" sz="3200" spc="-95">
                <a:latin typeface="Times New Roman"/>
                <a:cs typeface="Times New Roman"/>
              </a:rPr>
              <a:t>storage</a:t>
            </a:r>
            <a:r>
              <a:rPr b="1" dirty="0" sz="3200" spc="-65">
                <a:latin typeface="Times New Roman"/>
                <a:cs typeface="Times New Roman"/>
              </a:rPr>
              <a:t> </a:t>
            </a:r>
            <a:r>
              <a:rPr b="1" dirty="0" sz="3200" spc="-85">
                <a:latin typeface="Times New Roman"/>
                <a:cs typeface="Times New Roman"/>
              </a:rPr>
              <a:t>plants</a:t>
            </a:r>
            <a:endParaRPr sz="32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b="1" dirty="0" sz="3200" spc="-160">
                <a:latin typeface="Times New Roman"/>
                <a:cs typeface="Times New Roman"/>
              </a:rPr>
              <a:t>Tidal</a:t>
            </a:r>
            <a:r>
              <a:rPr b="1" dirty="0" sz="3200" spc="-110">
                <a:latin typeface="Times New Roman"/>
                <a:cs typeface="Times New Roman"/>
              </a:rPr>
              <a:t> </a:t>
            </a:r>
            <a:r>
              <a:rPr b="1" dirty="0" sz="3200" spc="-90">
                <a:latin typeface="Times New Roman"/>
                <a:cs typeface="Times New Roman"/>
              </a:rPr>
              <a:t>plants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1" name="object 2"/>
          <p:cNvSpPr/>
          <p:nvPr/>
        </p:nvSpPr>
        <p:spPr>
          <a:xfrm>
            <a:off x="534923" y="57911"/>
            <a:ext cx="8136635" cy="17830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32" name="object 3"/>
          <p:cNvSpPr txBox="1">
            <a:spLocks noGrp="1"/>
          </p:cNvSpPr>
          <p:nvPr>
            <p:ph type="title"/>
          </p:nvPr>
        </p:nvSpPr>
        <p:spPr>
          <a:xfrm>
            <a:off x="395616" y="158623"/>
            <a:ext cx="8768114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0"/>
              <a:t>Merits </a:t>
            </a:r>
            <a:r>
              <a:rPr dirty="0" spc="-795"/>
              <a:t>&amp; </a:t>
            </a:r>
            <a:r>
              <a:rPr dirty="0" spc="-120"/>
              <a:t>Demerits </a:t>
            </a:r>
            <a:r>
              <a:rPr dirty="0" spc="-80"/>
              <a:t>of </a:t>
            </a:r>
            <a:r>
              <a:rPr dirty="0" spc="-200"/>
              <a:t>Hydro</a:t>
            </a:r>
            <a:r>
              <a:rPr dirty="0" spc="-140"/>
              <a:t> </a:t>
            </a:r>
            <a:r>
              <a:rPr dirty="0" spc="-170"/>
              <a:t>Electric</a:t>
            </a:r>
          </a:p>
        </p:txBody>
      </p:sp>
      <p:sp>
        <p:nvSpPr>
          <p:cNvPr id="1048933" name="object 4"/>
          <p:cNvSpPr/>
          <p:nvPr/>
        </p:nvSpPr>
        <p:spPr>
          <a:xfrm>
            <a:off x="10668" y="1162810"/>
            <a:ext cx="9005316" cy="5695188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934" name="object 5"/>
          <p:cNvSpPr txBox="1"/>
          <p:nvPr/>
        </p:nvSpPr>
        <p:spPr>
          <a:xfrm>
            <a:off x="220469" y="1349754"/>
            <a:ext cx="10464219" cy="5321300"/>
          </a:xfrm>
          <a:prstGeom prst="rect"/>
        </p:spPr>
        <p:txBody>
          <a:bodyPr bIns="0" lIns="0" rIns="0" rtlCol="0" tIns="149860" vert="horz" wrap="square">
            <a:spAutoFit/>
          </a:bodyPr>
          <a:p>
            <a:pPr marL="38100">
              <a:lnSpc>
                <a:spcPct val="100000"/>
              </a:lnSpc>
              <a:spcBef>
                <a:spcPts val="1180"/>
              </a:spcBef>
              <a:tabLst>
                <a:tab algn="l" pos="3576320"/>
              </a:tabLst>
            </a:pPr>
            <a:r>
              <a:rPr b="1" dirty="0" sz="4000" spc="-150">
                <a:latin typeface="Times New Roman"/>
                <a:cs typeface="Times New Roman"/>
              </a:rPr>
              <a:t>Merits	</a:t>
            </a:r>
            <a:r>
              <a:rPr baseline="54166" b="1" dirty="0" sz="6000" spc="-247">
                <a:latin typeface="Times New Roman"/>
                <a:cs typeface="Times New Roman"/>
              </a:rPr>
              <a:t>Power</a:t>
            </a:r>
            <a:endParaRPr baseline="54166" sz="6000">
              <a:latin typeface="Times New Roman"/>
              <a:cs typeface="Times New Roman"/>
            </a:endParaRPr>
          </a:p>
          <a:p>
            <a:pPr algn="just" indent="-342900" marL="381000" marR="2032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algn="l" pos="381000"/>
              </a:tabLst>
            </a:pPr>
            <a:r>
              <a:rPr b="1" dirty="0" sz="3200" spc="-70">
                <a:latin typeface="Times New Roman"/>
                <a:cs typeface="Times New Roman"/>
              </a:rPr>
              <a:t>Once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120">
                <a:latin typeface="Times New Roman"/>
                <a:cs typeface="Times New Roman"/>
              </a:rPr>
              <a:t>dam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95">
                <a:latin typeface="Times New Roman"/>
                <a:cs typeface="Times New Roman"/>
              </a:rPr>
              <a:t>constructed, </a:t>
            </a:r>
            <a:r>
              <a:rPr b="1" dirty="0" sz="3200" spc="-80">
                <a:latin typeface="Times New Roman"/>
                <a:cs typeface="Times New Roman"/>
              </a:rPr>
              <a:t>electricity </a:t>
            </a:r>
            <a:r>
              <a:rPr b="1" dirty="0" sz="3200" spc="-55">
                <a:latin typeface="Times New Roman"/>
                <a:cs typeface="Times New Roman"/>
              </a:rPr>
              <a:t>can </a:t>
            </a:r>
            <a:r>
              <a:rPr b="1" dirty="0" sz="3200" spc="-114">
                <a:latin typeface="Times New Roman"/>
                <a:cs typeface="Times New Roman"/>
              </a:rPr>
              <a:t>be  </a:t>
            </a:r>
            <a:r>
              <a:rPr b="1" dirty="0" sz="3200" spc="-85">
                <a:latin typeface="Times New Roman"/>
                <a:cs typeface="Times New Roman"/>
              </a:rPr>
              <a:t>produced </a:t>
            </a:r>
            <a:r>
              <a:rPr b="1" dirty="0" sz="3200" spc="-125">
                <a:latin typeface="Times New Roman"/>
                <a:cs typeface="Times New Roman"/>
              </a:rPr>
              <a:t>at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80">
                <a:latin typeface="Times New Roman"/>
                <a:cs typeface="Times New Roman"/>
              </a:rPr>
              <a:t>constant</a:t>
            </a:r>
            <a:r>
              <a:rPr b="1" dirty="0" sz="3200" spc="-45">
                <a:latin typeface="Times New Roman"/>
                <a:cs typeface="Times New Roman"/>
              </a:rPr>
              <a:t> </a:t>
            </a:r>
            <a:r>
              <a:rPr b="1" dirty="0" sz="3200" spc="-125">
                <a:latin typeface="Times New Roman"/>
                <a:cs typeface="Times New Roman"/>
              </a:rPr>
              <a:t>rate.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81000" marR="1778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81000"/>
              </a:tabLst>
            </a:pPr>
            <a:r>
              <a:rPr b="1" dirty="0" sz="3200" spc="-185">
                <a:latin typeface="Times New Roman"/>
                <a:cs typeface="Times New Roman"/>
              </a:rPr>
              <a:t>If </a:t>
            </a:r>
            <a:r>
              <a:rPr b="1" dirty="0" sz="3200" spc="-75">
                <a:latin typeface="Times New Roman"/>
                <a:cs typeface="Times New Roman"/>
              </a:rPr>
              <a:t>electricity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80">
                <a:latin typeface="Times New Roman"/>
                <a:cs typeface="Times New Roman"/>
              </a:rPr>
              <a:t>not </a:t>
            </a:r>
            <a:r>
              <a:rPr b="1" dirty="0" sz="3200" spc="-90">
                <a:latin typeface="Times New Roman"/>
                <a:cs typeface="Times New Roman"/>
              </a:rPr>
              <a:t>needed,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45">
                <a:latin typeface="Times New Roman"/>
                <a:cs typeface="Times New Roman"/>
              </a:rPr>
              <a:t>sluice </a:t>
            </a:r>
            <a:r>
              <a:rPr b="1" dirty="0" sz="3200" spc="-90">
                <a:latin typeface="Times New Roman"/>
                <a:cs typeface="Times New Roman"/>
              </a:rPr>
              <a:t>gates </a:t>
            </a:r>
            <a:r>
              <a:rPr b="1" dirty="0" sz="3200" spc="-55">
                <a:latin typeface="Times New Roman"/>
                <a:cs typeface="Times New Roman"/>
              </a:rPr>
              <a:t>can </a:t>
            </a:r>
            <a:r>
              <a:rPr b="1" dirty="0" sz="3200" spc="-114">
                <a:latin typeface="Times New Roman"/>
                <a:cs typeface="Times New Roman"/>
              </a:rPr>
              <a:t>be  </a:t>
            </a:r>
            <a:r>
              <a:rPr b="1" dirty="0" sz="3200" spc="-100">
                <a:latin typeface="Times New Roman"/>
                <a:cs typeface="Times New Roman"/>
              </a:rPr>
              <a:t>shut, </a:t>
            </a:r>
            <a:r>
              <a:rPr b="1" dirty="0" sz="3200" spc="-80">
                <a:latin typeface="Times New Roman"/>
                <a:cs typeface="Times New Roman"/>
              </a:rPr>
              <a:t>stopping electricity </a:t>
            </a:r>
            <a:r>
              <a:rPr b="1" dirty="0" sz="3200" spc="-85">
                <a:latin typeface="Times New Roman"/>
                <a:cs typeface="Times New Roman"/>
              </a:rPr>
              <a:t>generation</a:t>
            </a:r>
            <a:r>
              <a:rPr dirty="0" sz="3200" spc="-85">
                <a:latin typeface="Times New Roman"/>
                <a:cs typeface="Times New Roman"/>
              </a:rPr>
              <a:t>. </a:t>
            </a:r>
            <a:r>
              <a:rPr dirty="0" sz="3200" spc="-45">
                <a:latin typeface="Times New Roman"/>
                <a:cs typeface="Times New Roman"/>
              </a:rPr>
              <a:t>The </a:t>
            </a:r>
            <a:r>
              <a:rPr dirty="0" sz="3200" spc="80">
                <a:latin typeface="Times New Roman"/>
                <a:cs typeface="Times New Roman"/>
              </a:rPr>
              <a:t>water  </a:t>
            </a:r>
            <a:r>
              <a:rPr dirty="0" sz="3200" spc="85">
                <a:latin typeface="Times New Roman"/>
                <a:cs typeface="Times New Roman"/>
              </a:rPr>
              <a:t>can </a:t>
            </a:r>
            <a:r>
              <a:rPr dirty="0" sz="3200" spc="5">
                <a:latin typeface="Times New Roman"/>
                <a:cs typeface="Times New Roman"/>
              </a:rPr>
              <a:t>be </a:t>
            </a:r>
            <a:r>
              <a:rPr dirty="0" sz="3200" spc="-5">
                <a:latin typeface="Times New Roman"/>
                <a:cs typeface="Times New Roman"/>
              </a:rPr>
              <a:t>saved </a:t>
            </a:r>
            <a:r>
              <a:rPr dirty="0" sz="3200" spc="35">
                <a:latin typeface="Times New Roman"/>
                <a:cs typeface="Times New Roman"/>
              </a:rPr>
              <a:t>for </a:t>
            </a:r>
            <a:r>
              <a:rPr dirty="0" sz="3200" spc="15">
                <a:latin typeface="Times New Roman"/>
                <a:cs typeface="Times New Roman"/>
              </a:rPr>
              <a:t>use </a:t>
            </a:r>
            <a:r>
              <a:rPr dirty="0" sz="3200" spc="85">
                <a:latin typeface="Times New Roman"/>
                <a:cs typeface="Times New Roman"/>
              </a:rPr>
              <a:t>another </a:t>
            </a:r>
            <a:r>
              <a:rPr dirty="0" sz="3200" spc="20">
                <a:latin typeface="Times New Roman"/>
                <a:cs typeface="Times New Roman"/>
              </a:rPr>
              <a:t>time </a:t>
            </a:r>
            <a:r>
              <a:rPr dirty="0" sz="3200" spc="100">
                <a:latin typeface="Times New Roman"/>
                <a:cs typeface="Times New Roman"/>
              </a:rPr>
              <a:t>when  </a:t>
            </a:r>
            <a:r>
              <a:rPr dirty="0" sz="3200" spc="10">
                <a:latin typeface="Times New Roman"/>
                <a:cs typeface="Times New Roman"/>
              </a:rPr>
              <a:t>electricity </a:t>
            </a:r>
            <a:r>
              <a:rPr dirty="0" sz="3200" spc="75">
                <a:latin typeface="Times New Roman"/>
                <a:cs typeface="Times New Roman"/>
              </a:rPr>
              <a:t>demand </a:t>
            </a:r>
            <a:r>
              <a:rPr dirty="0" sz="3200" spc="-55">
                <a:latin typeface="Times New Roman"/>
                <a:cs typeface="Times New Roman"/>
              </a:rPr>
              <a:t>is</a:t>
            </a:r>
            <a:r>
              <a:rPr dirty="0" sz="3200" spc="-200">
                <a:latin typeface="Times New Roman"/>
                <a:cs typeface="Times New Roman"/>
              </a:rPr>
              <a:t> </a:t>
            </a:r>
            <a:r>
              <a:rPr dirty="0" sz="3200" spc="25">
                <a:latin typeface="Times New Roman"/>
                <a:cs typeface="Times New Roman"/>
              </a:rPr>
              <a:t>high.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81000" marR="1778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algn="l" pos="381000"/>
              </a:tabLst>
            </a:pPr>
            <a:r>
              <a:rPr b="1" dirty="0" sz="3200" spc="-110">
                <a:latin typeface="Times New Roman"/>
                <a:cs typeface="Times New Roman"/>
              </a:rPr>
              <a:t>Dams are </a:t>
            </a:r>
            <a:r>
              <a:rPr b="1" dirty="0" sz="3200" spc="-75">
                <a:latin typeface="Times New Roman"/>
                <a:cs typeface="Times New Roman"/>
              </a:rPr>
              <a:t>designed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100">
                <a:latin typeface="Times New Roman"/>
                <a:cs typeface="Times New Roman"/>
              </a:rPr>
              <a:t>last </a:t>
            </a:r>
            <a:r>
              <a:rPr b="1" dirty="0" sz="3200" spc="-105">
                <a:latin typeface="Times New Roman"/>
                <a:cs typeface="Times New Roman"/>
              </a:rPr>
              <a:t>many </a:t>
            </a:r>
            <a:r>
              <a:rPr b="1" dirty="0" sz="3200" spc="-90">
                <a:latin typeface="Times New Roman"/>
                <a:cs typeface="Times New Roman"/>
              </a:rPr>
              <a:t>decades </a:t>
            </a:r>
            <a:r>
              <a:rPr b="1" dirty="0" sz="3200" spc="-100">
                <a:latin typeface="Times New Roman"/>
                <a:cs typeface="Times New Roman"/>
              </a:rPr>
              <a:t>and </a:t>
            </a:r>
            <a:r>
              <a:rPr b="1" dirty="0" sz="3200" spc="-75">
                <a:latin typeface="Times New Roman"/>
                <a:cs typeface="Times New Roman"/>
              </a:rPr>
              <a:t>so  </a:t>
            </a:r>
            <a:r>
              <a:rPr b="1" dirty="0" sz="3200" spc="-50">
                <a:latin typeface="Times New Roman"/>
                <a:cs typeface="Times New Roman"/>
              </a:rPr>
              <a:t>can </a:t>
            </a:r>
            <a:r>
              <a:rPr b="1" dirty="0" sz="3200" spc="-90">
                <a:latin typeface="Times New Roman"/>
                <a:cs typeface="Times New Roman"/>
              </a:rPr>
              <a:t>contribute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75">
                <a:latin typeface="Times New Roman"/>
                <a:cs typeface="Times New Roman"/>
              </a:rPr>
              <a:t>the generation </a:t>
            </a:r>
            <a:r>
              <a:rPr b="1" dirty="0" sz="3200" spc="-70">
                <a:latin typeface="Times New Roman"/>
                <a:cs typeface="Times New Roman"/>
              </a:rPr>
              <a:t>of </a:t>
            </a:r>
            <a:r>
              <a:rPr b="1" dirty="0" sz="3200" spc="-80">
                <a:latin typeface="Times New Roman"/>
                <a:cs typeface="Times New Roman"/>
              </a:rPr>
              <a:t>electricity </a:t>
            </a:r>
            <a:r>
              <a:rPr b="1" dirty="0" sz="3200" spc="-100">
                <a:latin typeface="Times New Roman"/>
                <a:cs typeface="Times New Roman"/>
              </a:rPr>
              <a:t>for  many </a:t>
            </a:r>
            <a:r>
              <a:rPr b="1" dirty="0" sz="3200" spc="-105">
                <a:latin typeface="Times New Roman"/>
                <a:cs typeface="Times New Roman"/>
              </a:rPr>
              <a:t>years </a:t>
            </a:r>
            <a:r>
              <a:rPr b="1" dirty="0" sz="3200">
                <a:latin typeface="Times New Roman"/>
                <a:cs typeface="Times New Roman"/>
              </a:rPr>
              <a:t>/</a:t>
            </a:r>
            <a:r>
              <a:rPr b="1" dirty="0" sz="3200" spc="-40">
                <a:latin typeface="Times New Roman"/>
                <a:cs typeface="Times New Roman"/>
              </a:rPr>
              <a:t> </a:t>
            </a:r>
            <a:r>
              <a:rPr b="1" dirty="0" sz="3200" spc="-95">
                <a:latin typeface="Times New Roman"/>
                <a:cs typeface="Times New Roman"/>
              </a:rPr>
              <a:t>decades.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object 2"/>
          <p:cNvGrpSpPr/>
          <p:nvPr/>
        </p:nvGrpSpPr>
        <p:grpSpPr>
          <a:xfrm>
            <a:off x="605027" y="74676"/>
            <a:ext cx="8082280" cy="1736089"/>
            <a:chOff x="605027" y="74676"/>
            <a:chExt cx="8082280" cy="1736089"/>
          </a:xfrm>
        </p:grpSpPr>
        <p:sp>
          <p:nvSpPr>
            <p:cNvPr id="1048935" name="object 3"/>
            <p:cNvSpPr/>
            <p:nvPr/>
          </p:nvSpPr>
          <p:spPr>
            <a:xfrm>
              <a:off x="605027" y="74676"/>
              <a:ext cx="8081772" cy="1118615"/>
            </a:xfrm>
            <a:prstGeom prst="rect"/>
            <a:blipFill>
              <a:blip xmlns:r="http://schemas.openxmlformats.org/officeDocument/2006/relationships" r:embed="rId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36" name="object 4"/>
            <p:cNvSpPr/>
            <p:nvPr/>
          </p:nvSpPr>
          <p:spPr>
            <a:xfrm>
              <a:off x="3619500" y="691895"/>
              <a:ext cx="2055876" cy="1118615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  <p:sp>
        <p:nvSpPr>
          <p:cNvPr id="1048937" name="object 5"/>
          <p:cNvSpPr txBox="1">
            <a:spLocks noGrp="1"/>
          </p:cNvSpPr>
          <p:nvPr>
            <p:ph type="title"/>
          </p:nvPr>
        </p:nvSpPr>
        <p:spPr>
          <a:xfrm>
            <a:off x="528767" y="158623"/>
            <a:ext cx="8036360" cy="1244600"/>
          </a:xfrm>
          <a:prstGeom prst="rect"/>
        </p:spPr>
        <p:txBody>
          <a:bodyPr bIns="0" lIns="0" rIns="0" rtlCol="0" tIns="4445" vert="horz" wrap="square">
            <a:spAutoFit/>
          </a:bodyPr>
          <a:p>
            <a:pPr indent="-3014980" marL="3037205" marR="5080">
              <a:lnSpc>
                <a:spcPct val="101200"/>
              </a:lnSpc>
              <a:spcBef>
                <a:spcPts val="35"/>
              </a:spcBef>
            </a:pPr>
            <a:r>
              <a:rPr dirty="0" spc="-150"/>
              <a:t>Merits </a:t>
            </a:r>
            <a:r>
              <a:rPr dirty="0" spc="-795"/>
              <a:t>&amp; </a:t>
            </a:r>
            <a:r>
              <a:rPr dirty="0" spc="-120"/>
              <a:t>Demerits </a:t>
            </a:r>
            <a:r>
              <a:rPr dirty="0" spc="-80"/>
              <a:t>of </a:t>
            </a:r>
            <a:r>
              <a:rPr dirty="0" spc="-200"/>
              <a:t>Hydro </a:t>
            </a:r>
            <a:r>
              <a:rPr dirty="0" spc="-170"/>
              <a:t>Electric  </a:t>
            </a:r>
            <a:r>
              <a:rPr dirty="0" spc="-165"/>
              <a:t>Power</a:t>
            </a:r>
          </a:p>
        </p:txBody>
      </p:sp>
      <p:grpSp>
        <p:nvGrpSpPr>
          <p:cNvPr id="179" name="object 6"/>
          <p:cNvGrpSpPr/>
          <p:nvPr/>
        </p:nvGrpSpPr>
        <p:grpSpPr>
          <a:xfrm>
            <a:off x="327659" y="1449324"/>
            <a:ext cx="8529955" cy="4872355"/>
            <a:chOff x="327659" y="1449324"/>
            <a:chExt cx="8529955" cy="4872355"/>
          </a:xfrm>
        </p:grpSpPr>
        <p:sp>
          <p:nvSpPr>
            <p:cNvPr id="1048938" name="object 7"/>
            <p:cNvSpPr/>
            <p:nvPr/>
          </p:nvSpPr>
          <p:spPr>
            <a:xfrm>
              <a:off x="327659" y="1449324"/>
              <a:ext cx="600456" cy="786384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39" name="object 8"/>
            <p:cNvSpPr/>
            <p:nvPr/>
          </p:nvSpPr>
          <p:spPr>
            <a:xfrm>
              <a:off x="655319" y="1455420"/>
              <a:ext cx="1066800" cy="842772"/>
            </a:xfrm>
            <a:prstGeom prst="rect"/>
            <a:blipFill>
              <a:blip xmlns:r="http://schemas.openxmlformats.org/officeDocument/2006/relationships" r:embed="rId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0" name="object 9"/>
            <p:cNvSpPr/>
            <p:nvPr/>
          </p:nvSpPr>
          <p:spPr>
            <a:xfrm>
              <a:off x="1469135" y="1455420"/>
              <a:ext cx="1926336" cy="842772"/>
            </a:xfrm>
            <a:prstGeom prst="rect"/>
            <a:blipFill>
              <a:blip xmlns:r="http://schemas.openxmlformats.org/officeDocument/2006/relationships" r:embed="rId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1" name="object 10"/>
            <p:cNvSpPr/>
            <p:nvPr/>
          </p:nvSpPr>
          <p:spPr>
            <a:xfrm>
              <a:off x="3019043" y="1455420"/>
              <a:ext cx="1098804" cy="842772"/>
            </a:xfrm>
            <a:prstGeom prst="rect"/>
            <a:blipFill>
              <a:blip xmlns:r="http://schemas.openxmlformats.org/officeDocument/2006/relationships" r:embed="rId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2" name="object 11"/>
            <p:cNvSpPr/>
            <p:nvPr/>
          </p:nvSpPr>
          <p:spPr>
            <a:xfrm>
              <a:off x="3741419" y="1455420"/>
              <a:ext cx="1385315" cy="842772"/>
            </a:xfrm>
            <a:prstGeom prst="rect"/>
            <a:blipFill>
              <a:blip xmlns:r="http://schemas.openxmlformats.org/officeDocument/2006/relationships" r:embed="rId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3" name="object 12"/>
            <p:cNvSpPr/>
            <p:nvPr/>
          </p:nvSpPr>
          <p:spPr>
            <a:xfrm>
              <a:off x="4748783" y="1455420"/>
              <a:ext cx="1565148" cy="842772"/>
            </a:xfrm>
            <a:prstGeom prst="rect"/>
            <a:blipFill>
              <a:blip xmlns:r="http://schemas.openxmlformats.org/officeDocument/2006/relationships" r:embed="rId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4" name="object 13"/>
            <p:cNvSpPr/>
            <p:nvPr/>
          </p:nvSpPr>
          <p:spPr>
            <a:xfrm>
              <a:off x="5937504" y="1455420"/>
              <a:ext cx="979931" cy="842772"/>
            </a:xfrm>
            <a:prstGeom prst="rect"/>
            <a:blipFill>
              <a:blip xmlns:r="http://schemas.openxmlformats.org/officeDocument/2006/relationships" r:embed="rId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5" name="object 14"/>
            <p:cNvSpPr/>
            <p:nvPr/>
          </p:nvSpPr>
          <p:spPr>
            <a:xfrm>
              <a:off x="6539483" y="1455420"/>
              <a:ext cx="1170431" cy="842772"/>
            </a:xfrm>
            <a:prstGeom prst="rect"/>
            <a:blipFill>
              <a:blip xmlns:r="http://schemas.openxmlformats.org/officeDocument/2006/relationships" r:embed="rId1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6" name="object 15"/>
            <p:cNvSpPr/>
            <p:nvPr/>
          </p:nvSpPr>
          <p:spPr>
            <a:xfrm>
              <a:off x="7333488" y="1455420"/>
              <a:ext cx="1048511" cy="842772"/>
            </a:xfrm>
            <a:prstGeom prst="rect"/>
            <a:blipFill>
              <a:blip xmlns:r="http://schemas.openxmlformats.org/officeDocument/2006/relationships" r:embed="rId1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7" name="object 16"/>
            <p:cNvSpPr/>
            <p:nvPr/>
          </p:nvSpPr>
          <p:spPr>
            <a:xfrm>
              <a:off x="8004048" y="1455420"/>
              <a:ext cx="853440" cy="842772"/>
            </a:xfrm>
            <a:prstGeom prst="rect"/>
            <a:blipFill>
              <a:blip xmlns:r="http://schemas.openxmlformats.org/officeDocument/2006/relationships" r:embed="rId1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8" name="object 17"/>
            <p:cNvSpPr/>
            <p:nvPr/>
          </p:nvSpPr>
          <p:spPr>
            <a:xfrm>
              <a:off x="655319" y="1821180"/>
              <a:ext cx="1202436" cy="842772"/>
            </a:xfrm>
            <a:prstGeom prst="rect"/>
            <a:blipFill>
              <a:blip xmlns:r="http://schemas.openxmlformats.org/officeDocument/2006/relationships" r:embed="rId1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49" name="object 18"/>
            <p:cNvSpPr/>
            <p:nvPr/>
          </p:nvSpPr>
          <p:spPr>
            <a:xfrm>
              <a:off x="1610868" y="1821180"/>
              <a:ext cx="946404" cy="842772"/>
            </a:xfrm>
            <a:prstGeom prst="rect"/>
            <a:blipFill>
              <a:blip xmlns:r="http://schemas.openxmlformats.org/officeDocument/2006/relationships" r:embed="rId1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0" name="object 19"/>
            <p:cNvSpPr/>
            <p:nvPr/>
          </p:nvSpPr>
          <p:spPr>
            <a:xfrm>
              <a:off x="2310383" y="1821180"/>
              <a:ext cx="1377695" cy="842772"/>
            </a:xfrm>
            <a:prstGeom prst="rect"/>
            <a:blipFill>
              <a:blip xmlns:r="http://schemas.openxmlformats.org/officeDocument/2006/relationships" r:embed="rId1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1" name="object 20"/>
            <p:cNvSpPr/>
            <p:nvPr/>
          </p:nvSpPr>
          <p:spPr>
            <a:xfrm>
              <a:off x="3441192" y="1821180"/>
              <a:ext cx="1411224" cy="842772"/>
            </a:xfrm>
            <a:prstGeom prst="rect"/>
            <a:blipFill>
              <a:blip xmlns:r="http://schemas.openxmlformats.org/officeDocument/2006/relationships" r:embed="rId1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2" name="object 21"/>
            <p:cNvSpPr/>
            <p:nvPr/>
          </p:nvSpPr>
          <p:spPr>
            <a:xfrm>
              <a:off x="4605527" y="1821180"/>
              <a:ext cx="1074420" cy="842772"/>
            </a:xfrm>
            <a:prstGeom prst="rect"/>
            <a:blipFill>
              <a:blip xmlns:r="http://schemas.openxmlformats.org/officeDocument/2006/relationships" r:embed="rId1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3" name="object 22"/>
            <p:cNvSpPr/>
            <p:nvPr/>
          </p:nvSpPr>
          <p:spPr>
            <a:xfrm>
              <a:off x="5433059" y="1821180"/>
              <a:ext cx="1520952" cy="842772"/>
            </a:xfrm>
            <a:prstGeom prst="rect"/>
            <a:blipFill>
              <a:blip xmlns:r="http://schemas.openxmlformats.org/officeDocument/2006/relationships" r:embed="rId1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4" name="object 23"/>
            <p:cNvSpPr/>
            <p:nvPr/>
          </p:nvSpPr>
          <p:spPr>
            <a:xfrm>
              <a:off x="6707124" y="1821180"/>
              <a:ext cx="603503" cy="842772"/>
            </a:xfrm>
            <a:prstGeom prst="rect"/>
            <a:blipFill>
              <a:blip xmlns:r="http://schemas.openxmlformats.org/officeDocument/2006/relationships" r:embed="rId1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5" name="object 24"/>
            <p:cNvSpPr/>
            <p:nvPr/>
          </p:nvSpPr>
          <p:spPr>
            <a:xfrm>
              <a:off x="7063740" y="1821180"/>
              <a:ext cx="1793748" cy="842772"/>
            </a:xfrm>
            <a:prstGeom prst="rect"/>
            <a:blipFill>
              <a:blip xmlns:r="http://schemas.openxmlformats.org/officeDocument/2006/relationships" r:embed="rId2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6" name="object 25"/>
            <p:cNvSpPr/>
            <p:nvPr/>
          </p:nvSpPr>
          <p:spPr>
            <a:xfrm>
              <a:off x="655319" y="2186940"/>
              <a:ext cx="1845564" cy="842772"/>
            </a:xfrm>
            <a:prstGeom prst="rect"/>
            <a:blipFill>
              <a:blip xmlns:r="http://schemas.openxmlformats.org/officeDocument/2006/relationships" r:embed="rId2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7" name="object 26"/>
            <p:cNvSpPr/>
            <p:nvPr/>
          </p:nvSpPr>
          <p:spPr>
            <a:xfrm>
              <a:off x="2001011" y="2186940"/>
              <a:ext cx="574548" cy="842772"/>
            </a:xfrm>
            <a:prstGeom prst="rect"/>
            <a:blipFill>
              <a:blip xmlns:r="http://schemas.openxmlformats.org/officeDocument/2006/relationships" r:embed="rId2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8" name="object 27"/>
            <p:cNvSpPr/>
            <p:nvPr/>
          </p:nvSpPr>
          <p:spPr>
            <a:xfrm>
              <a:off x="2391155" y="2186940"/>
              <a:ext cx="1385316" cy="842772"/>
            </a:xfrm>
            <a:prstGeom prst="rect"/>
            <a:blipFill>
              <a:blip xmlns:r="http://schemas.openxmlformats.org/officeDocument/2006/relationships" r:embed="rId2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59" name="object 28"/>
            <p:cNvSpPr/>
            <p:nvPr/>
          </p:nvSpPr>
          <p:spPr>
            <a:xfrm>
              <a:off x="3592068" y="2186940"/>
              <a:ext cx="1290827" cy="842772"/>
            </a:xfrm>
            <a:prstGeom prst="rect"/>
            <a:blipFill>
              <a:blip xmlns:r="http://schemas.openxmlformats.org/officeDocument/2006/relationships" r:embed="rId2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0" name="object 29"/>
            <p:cNvSpPr/>
            <p:nvPr/>
          </p:nvSpPr>
          <p:spPr>
            <a:xfrm>
              <a:off x="4696968" y="2186940"/>
              <a:ext cx="1325880" cy="842772"/>
            </a:xfrm>
            <a:prstGeom prst="rect"/>
            <a:blipFill>
              <a:blip xmlns:r="http://schemas.openxmlformats.org/officeDocument/2006/relationships" r:embed="rId2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1" name="object 30"/>
            <p:cNvSpPr/>
            <p:nvPr/>
          </p:nvSpPr>
          <p:spPr>
            <a:xfrm>
              <a:off x="5836919" y="2186940"/>
              <a:ext cx="1690116" cy="842772"/>
            </a:xfrm>
            <a:prstGeom prst="rect"/>
            <a:blipFill>
              <a:blip xmlns:r="http://schemas.openxmlformats.org/officeDocument/2006/relationships" r:embed="rId2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2" name="object 31"/>
            <p:cNvSpPr/>
            <p:nvPr/>
          </p:nvSpPr>
          <p:spPr>
            <a:xfrm>
              <a:off x="7341107" y="2186940"/>
              <a:ext cx="1516379" cy="842772"/>
            </a:xfrm>
            <a:prstGeom prst="rect"/>
            <a:blipFill>
              <a:blip xmlns:r="http://schemas.openxmlformats.org/officeDocument/2006/relationships" r:embed="rId2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3" name="object 32"/>
            <p:cNvSpPr/>
            <p:nvPr/>
          </p:nvSpPr>
          <p:spPr>
            <a:xfrm>
              <a:off x="655319" y="2552700"/>
              <a:ext cx="2150364" cy="842772"/>
            </a:xfrm>
            <a:prstGeom prst="rect"/>
            <a:blipFill>
              <a:blip xmlns:r="http://schemas.openxmlformats.org/officeDocument/2006/relationships" r:embed="rId2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4" name="object 33"/>
            <p:cNvSpPr/>
            <p:nvPr/>
          </p:nvSpPr>
          <p:spPr>
            <a:xfrm>
              <a:off x="2403348" y="2552700"/>
              <a:ext cx="813815" cy="842772"/>
            </a:xfrm>
            <a:prstGeom prst="rect"/>
            <a:blipFill>
              <a:blip xmlns:r="http://schemas.openxmlformats.org/officeDocument/2006/relationships" r:embed="rId2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5" name="object 34"/>
            <p:cNvSpPr/>
            <p:nvPr/>
          </p:nvSpPr>
          <p:spPr>
            <a:xfrm>
              <a:off x="2811780" y="2552700"/>
              <a:ext cx="1242059" cy="842772"/>
            </a:xfrm>
            <a:prstGeom prst="rect"/>
            <a:blipFill>
              <a:blip xmlns:r="http://schemas.openxmlformats.org/officeDocument/2006/relationships" r:embed="rId3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6" name="object 35"/>
            <p:cNvSpPr/>
            <p:nvPr/>
          </p:nvSpPr>
          <p:spPr>
            <a:xfrm>
              <a:off x="3648456" y="2552700"/>
              <a:ext cx="1182624" cy="842772"/>
            </a:xfrm>
            <a:prstGeom prst="rect"/>
            <a:blipFill>
              <a:blip xmlns:r="http://schemas.openxmlformats.org/officeDocument/2006/relationships" r:embed="rId3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7" name="object 36"/>
            <p:cNvSpPr/>
            <p:nvPr/>
          </p:nvSpPr>
          <p:spPr>
            <a:xfrm>
              <a:off x="4425695" y="2552700"/>
              <a:ext cx="1266444" cy="842772"/>
            </a:xfrm>
            <a:prstGeom prst="rect"/>
            <a:blipFill>
              <a:blip xmlns:r="http://schemas.openxmlformats.org/officeDocument/2006/relationships" r:embed="rId3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8" name="object 37"/>
            <p:cNvSpPr/>
            <p:nvPr/>
          </p:nvSpPr>
          <p:spPr>
            <a:xfrm>
              <a:off x="5192268" y="2552700"/>
              <a:ext cx="577596" cy="842772"/>
            </a:xfrm>
            <a:prstGeom prst="rect"/>
            <a:blipFill>
              <a:blip xmlns:r="http://schemas.openxmlformats.org/officeDocument/2006/relationships" r:embed="rId3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69" name="object 38"/>
            <p:cNvSpPr/>
            <p:nvPr/>
          </p:nvSpPr>
          <p:spPr>
            <a:xfrm>
              <a:off x="327659" y="3003804"/>
              <a:ext cx="600456" cy="786384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0" name="object 39"/>
            <p:cNvSpPr/>
            <p:nvPr/>
          </p:nvSpPr>
          <p:spPr>
            <a:xfrm>
              <a:off x="748283" y="3009900"/>
              <a:ext cx="1065276" cy="842772"/>
            </a:xfrm>
            <a:prstGeom prst="rect"/>
            <a:blipFill>
              <a:blip xmlns:r="http://schemas.openxmlformats.org/officeDocument/2006/relationships" r:embed="rId3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1" name="object 40"/>
            <p:cNvSpPr/>
            <p:nvPr/>
          </p:nvSpPr>
          <p:spPr>
            <a:xfrm>
              <a:off x="1581912" y="3009900"/>
              <a:ext cx="1926336" cy="842772"/>
            </a:xfrm>
            <a:prstGeom prst="rect"/>
            <a:blipFill>
              <a:blip xmlns:r="http://schemas.openxmlformats.org/officeDocument/2006/relationships" r:embed="rId3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2" name="object 41"/>
            <p:cNvSpPr/>
            <p:nvPr/>
          </p:nvSpPr>
          <p:spPr>
            <a:xfrm>
              <a:off x="3276599" y="3009900"/>
              <a:ext cx="1377696" cy="842772"/>
            </a:xfrm>
            <a:prstGeom prst="rect"/>
            <a:blipFill>
              <a:blip xmlns:r="http://schemas.openxmlformats.org/officeDocument/2006/relationships" r:embed="rId3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3" name="object 42"/>
            <p:cNvSpPr/>
            <p:nvPr/>
          </p:nvSpPr>
          <p:spPr>
            <a:xfrm>
              <a:off x="4421124" y="3009900"/>
              <a:ext cx="1046988" cy="842772"/>
            </a:xfrm>
            <a:prstGeom prst="rect"/>
            <a:blipFill>
              <a:blip xmlns:r="http://schemas.openxmlformats.org/officeDocument/2006/relationships" r:embed="rId3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4" name="object 43"/>
            <p:cNvSpPr/>
            <p:nvPr/>
          </p:nvSpPr>
          <p:spPr>
            <a:xfrm>
              <a:off x="5236463" y="3009900"/>
              <a:ext cx="856488" cy="842772"/>
            </a:xfrm>
            <a:prstGeom prst="rect"/>
            <a:blipFill>
              <a:blip xmlns:r="http://schemas.openxmlformats.org/officeDocument/2006/relationships" r:embed="rId3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5" name="object 44"/>
            <p:cNvSpPr/>
            <p:nvPr/>
          </p:nvSpPr>
          <p:spPr>
            <a:xfrm>
              <a:off x="5861304" y="3009900"/>
              <a:ext cx="1200911" cy="842772"/>
            </a:xfrm>
            <a:prstGeom prst="rect"/>
            <a:blipFill>
              <a:blip xmlns:r="http://schemas.openxmlformats.org/officeDocument/2006/relationships" r:embed="rId3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6" name="object 45"/>
            <p:cNvSpPr/>
            <p:nvPr/>
          </p:nvSpPr>
          <p:spPr>
            <a:xfrm>
              <a:off x="6830567" y="3009900"/>
              <a:ext cx="947927" cy="842772"/>
            </a:xfrm>
            <a:prstGeom prst="rect"/>
            <a:blipFill>
              <a:blip xmlns:r="http://schemas.openxmlformats.org/officeDocument/2006/relationships" r:embed="rId4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7" name="object 46"/>
            <p:cNvSpPr/>
            <p:nvPr/>
          </p:nvSpPr>
          <p:spPr>
            <a:xfrm>
              <a:off x="7546848" y="3009900"/>
              <a:ext cx="1310640" cy="842772"/>
            </a:xfrm>
            <a:prstGeom prst="rect"/>
            <a:blipFill>
              <a:blip xmlns:r="http://schemas.openxmlformats.org/officeDocument/2006/relationships" r:embed="rId4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8" name="object 47"/>
            <p:cNvSpPr/>
            <p:nvPr/>
          </p:nvSpPr>
          <p:spPr>
            <a:xfrm>
              <a:off x="655319" y="3375659"/>
              <a:ext cx="1874520" cy="842771"/>
            </a:xfrm>
            <a:prstGeom prst="rect"/>
            <a:blipFill>
              <a:blip xmlns:r="http://schemas.openxmlformats.org/officeDocument/2006/relationships" r:embed="rId4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79" name="object 48"/>
            <p:cNvSpPr/>
            <p:nvPr/>
          </p:nvSpPr>
          <p:spPr>
            <a:xfrm>
              <a:off x="2116836" y="3375659"/>
              <a:ext cx="1220724" cy="842771"/>
            </a:xfrm>
            <a:prstGeom prst="rect"/>
            <a:blipFill>
              <a:blip xmlns:r="http://schemas.openxmlformats.org/officeDocument/2006/relationships" r:embed="rId4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0" name="object 49"/>
            <p:cNvSpPr/>
            <p:nvPr/>
          </p:nvSpPr>
          <p:spPr>
            <a:xfrm>
              <a:off x="2926080" y="3375659"/>
              <a:ext cx="815340" cy="842771"/>
            </a:xfrm>
            <a:prstGeom prst="rect"/>
            <a:blipFill>
              <a:blip xmlns:r="http://schemas.openxmlformats.org/officeDocument/2006/relationships" r:embed="rId4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1" name="object 50"/>
            <p:cNvSpPr/>
            <p:nvPr/>
          </p:nvSpPr>
          <p:spPr>
            <a:xfrm>
              <a:off x="3328415" y="3375659"/>
              <a:ext cx="1965960" cy="842771"/>
            </a:xfrm>
            <a:prstGeom prst="rect"/>
            <a:blipFill>
              <a:blip xmlns:r="http://schemas.openxmlformats.org/officeDocument/2006/relationships" r:embed="rId4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2" name="object 51"/>
            <p:cNvSpPr/>
            <p:nvPr/>
          </p:nvSpPr>
          <p:spPr>
            <a:xfrm>
              <a:off x="4794504" y="3375659"/>
              <a:ext cx="577596" cy="842771"/>
            </a:xfrm>
            <a:prstGeom prst="rect"/>
            <a:blipFill>
              <a:blip xmlns:r="http://schemas.openxmlformats.org/officeDocument/2006/relationships" r:embed="rId3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3" name="object 52"/>
            <p:cNvSpPr/>
            <p:nvPr/>
          </p:nvSpPr>
          <p:spPr>
            <a:xfrm>
              <a:off x="327659" y="3826763"/>
              <a:ext cx="600456" cy="786384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4" name="object 53"/>
            <p:cNvSpPr/>
            <p:nvPr/>
          </p:nvSpPr>
          <p:spPr>
            <a:xfrm>
              <a:off x="655319" y="3832859"/>
              <a:ext cx="2046732" cy="842771"/>
            </a:xfrm>
            <a:prstGeom prst="rect"/>
            <a:blipFill>
              <a:blip xmlns:r="http://schemas.openxmlformats.org/officeDocument/2006/relationships" r:embed="rId4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5" name="object 54"/>
            <p:cNvSpPr/>
            <p:nvPr/>
          </p:nvSpPr>
          <p:spPr>
            <a:xfrm>
              <a:off x="2459736" y="3832859"/>
              <a:ext cx="1972056" cy="842771"/>
            </a:xfrm>
            <a:prstGeom prst="rect"/>
            <a:blipFill>
              <a:blip xmlns:r="http://schemas.openxmlformats.org/officeDocument/2006/relationships" r:embed="rId4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6" name="object 55"/>
            <p:cNvSpPr/>
            <p:nvPr/>
          </p:nvSpPr>
          <p:spPr>
            <a:xfrm>
              <a:off x="4187951" y="3832859"/>
              <a:ext cx="1156715" cy="842771"/>
            </a:xfrm>
            <a:prstGeom prst="rect"/>
            <a:blipFill>
              <a:blip xmlns:r="http://schemas.openxmlformats.org/officeDocument/2006/relationships" r:embed="rId4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7" name="object 56"/>
            <p:cNvSpPr/>
            <p:nvPr/>
          </p:nvSpPr>
          <p:spPr>
            <a:xfrm>
              <a:off x="5100827" y="3832859"/>
              <a:ext cx="737615" cy="842771"/>
            </a:xfrm>
            <a:prstGeom prst="rect"/>
            <a:blipFill>
              <a:blip xmlns:r="http://schemas.openxmlformats.org/officeDocument/2006/relationships" r:embed="rId4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8" name="object 57"/>
            <p:cNvSpPr/>
            <p:nvPr/>
          </p:nvSpPr>
          <p:spPr>
            <a:xfrm>
              <a:off x="5594604" y="3832859"/>
              <a:ext cx="1821179" cy="842771"/>
            </a:xfrm>
            <a:prstGeom prst="rect"/>
            <a:blipFill>
              <a:blip xmlns:r="http://schemas.openxmlformats.org/officeDocument/2006/relationships" r:embed="rId5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89" name="object 58"/>
            <p:cNvSpPr/>
            <p:nvPr/>
          </p:nvSpPr>
          <p:spPr>
            <a:xfrm>
              <a:off x="7171943" y="3832859"/>
              <a:ext cx="947927" cy="842771"/>
            </a:xfrm>
            <a:prstGeom prst="rect"/>
            <a:blipFill>
              <a:blip xmlns:r="http://schemas.openxmlformats.org/officeDocument/2006/relationships" r:embed="rId4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0" name="object 59"/>
            <p:cNvSpPr/>
            <p:nvPr/>
          </p:nvSpPr>
          <p:spPr>
            <a:xfrm>
              <a:off x="7876031" y="3832859"/>
              <a:ext cx="981455" cy="842771"/>
            </a:xfrm>
            <a:prstGeom prst="rect"/>
            <a:blipFill>
              <a:blip xmlns:r="http://schemas.openxmlformats.org/officeDocument/2006/relationships" r:embed="rId5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1" name="object 60"/>
            <p:cNvSpPr/>
            <p:nvPr/>
          </p:nvSpPr>
          <p:spPr>
            <a:xfrm>
              <a:off x="655319" y="4198619"/>
              <a:ext cx="1970532" cy="842771"/>
            </a:xfrm>
            <a:prstGeom prst="rect"/>
            <a:blipFill>
              <a:blip xmlns:r="http://schemas.openxmlformats.org/officeDocument/2006/relationships" r:embed="rId5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2" name="object 61"/>
            <p:cNvSpPr/>
            <p:nvPr/>
          </p:nvSpPr>
          <p:spPr>
            <a:xfrm>
              <a:off x="2214371" y="4198619"/>
              <a:ext cx="803148" cy="842771"/>
            </a:xfrm>
            <a:prstGeom prst="rect"/>
            <a:blipFill>
              <a:blip xmlns:r="http://schemas.openxmlformats.org/officeDocument/2006/relationships" r:embed="rId5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3" name="object 62"/>
            <p:cNvSpPr/>
            <p:nvPr/>
          </p:nvSpPr>
          <p:spPr>
            <a:xfrm>
              <a:off x="2606039" y="4198619"/>
              <a:ext cx="1411224" cy="842771"/>
            </a:xfrm>
            <a:prstGeom prst="rect"/>
            <a:blipFill>
              <a:blip xmlns:r="http://schemas.openxmlformats.org/officeDocument/2006/relationships" r:embed="rId5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4" name="object 63"/>
            <p:cNvSpPr/>
            <p:nvPr/>
          </p:nvSpPr>
          <p:spPr>
            <a:xfrm>
              <a:off x="3604259" y="4198619"/>
              <a:ext cx="1478280" cy="842771"/>
            </a:xfrm>
            <a:prstGeom prst="rect"/>
            <a:blipFill>
              <a:blip xmlns:r="http://schemas.openxmlformats.org/officeDocument/2006/relationships" r:embed="rId5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5" name="object 64"/>
            <p:cNvSpPr/>
            <p:nvPr/>
          </p:nvSpPr>
          <p:spPr>
            <a:xfrm>
              <a:off x="4669536" y="4198619"/>
              <a:ext cx="1295400" cy="842771"/>
            </a:xfrm>
            <a:prstGeom prst="rect"/>
            <a:blipFill>
              <a:blip xmlns:r="http://schemas.openxmlformats.org/officeDocument/2006/relationships" r:embed="rId5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6" name="object 65"/>
            <p:cNvSpPr/>
            <p:nvPr/>
          </p:nvSpPr>
          <p:spPr>
            <a:xfrm>
              <a:off x="5465063" y="4198619"/>
              <a:ext cx="576072" cy="842771"/>
            </a:xfrm>
            <a:prstGeom prst="rect"/>
            <a:blipFill>
              <a:blip xmlns:r="http://schemas.openxmlformats.org/officeDocument/2006/relationships" r:embed="rId5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7" name="object 66"/>
            <p:cNvSpPr/>
            <p:nvPr/>
          </p:nvSpPr>
          <p:spPr>
            <a:xfrm>
              <a:off x="327659" y="4649724"/>
              <a:ext cx="600456" cy="786384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8" name="object 67"/>
            <p:cNvSpPr/>
            <p:nvPr/>
          </p:nvSpPr>
          <p:spPr>
            <a:xfrm>
              <a:off x="655319" y="4655819"/>
              <a:ext cx="1156716" cy="842772"/>
            </a:xfrm>
            <a:prstGeom prst="rect"/>
            <a:blipFill>
              <a:blip xmlns:r="http://schemas.openxmlformats.org/officeDocument/2006/relationships" r:embed="rId5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999" name="object 68"/>
            <p:cNvSpPr/>
            <p:nvPr/>
          </p:nvSpPr>
          <p:spPr>
            <a:xfrm>
              <a:off x="1432559" y="4655819"/>
              <a:ext cx="1903476" cy="842772"/>
            </a:xfrm>
            <a:prstGeom prst="rect"/>
            <a:blipFill>
              <a:blip xmlns:r="http://schemas.openxmlformats.org/officeDocument/2006/relationships" r:embed="rId5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0" name="object 69"/>
            <p:cNvSpPr/>
            <p:nvPr/>
          </p:nvSpPr>
          <p:spPr>
            <a:xfrm>
              <a:off x="2958083" y="4655819"/>
              <a:ext cx="1089659" cy="842772"/>
            </a:xfrm>
            <a:prstGeom prst="rect"/>
            <a:blipFill>
              <a:blip xmlns:r="http://schemas.openxmlformats.org/officeDocument/2006/relationships" r:embed="rId6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1" name="object 70"/>
            <p:cNvSpPr/>
            <p:nvPr/>
          </p:nvSpPr>
          <p:spPr>
            <a:xfrm>
              <a:off x="3668268" y="4655819"/>
              <a:ext cx="1424939" cy="842772"/>
            </a:xfrm>
            <a:prstGeom prst="rect"/>
            <a:blipFill>
              <a:blip xmlns:r="http://schemas.openxmlformats.org/officeDocument/2006/relationships" r:embed="rId6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2" name="object 71"/>
            <p:cNvSpPr/>
            <p:nvPr/>
          </p:nvSpPr>
          <p:spPr>
            <a:xfrm>
              <a:off x="4713731" y="4655819"/>
              <a:ext cx="2791967" cy="842772"/>
            </a:xfrm>
            <a:prstGeom prst="rect"/>
            <a:blipFill>
              <a:blip xmlns:r="http://schemas.openxmlformats.org/officeDocument/2006/relationships" r:embed="rId6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3" name="object 72"/>
            <p:cNvSpPr/>
            <p:nvPr/>
          </p:nvSpPr>
          <p:spPr>
            <a:xfrm>
              <a:off x="7126224" y="4655819"/>
              <a:ext cx="1731264" cy="842772"/>
            </a:xfrm>
            <a:prstGeom prst="rect"/>
            <a:blipFill>
              <a:blip xmlns:r="http://schemas.openxmlformats.org/officeDocument/2006/relationships" r:embed="rId6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4" name="object 73"/>
            <p:cNvSpPr/>
            <p:nvPr/>
          </p:nvSpPr>
          <p:spPr>
            <a:xfrm>
              <a:off x="655319" y="5021580"/>
              <a:ext cx="1562100" cy="842772"/>
            </a:xfrm>
            <a:prstGeom prst="rect"/>
            <a:blipFill>
              <a:blip xmlns:r="http://schemas.openxmlformats.org/officeDocument/2006/relationships" r:embed="rId6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5" name="object 74"/>
            <p:cNvSpPr/>
            <p:nvPr/>
          </p:nvSpPr>
          <p:spPr>
            <a:xfrm>
              <a:off x="1813559" y="5021580"/>
              <a:ext cx="742188" cy="842772"/>
            </a:xfrm>
            <a:prstGeom prst="rect"/>
            <a:blipFill>
              <a:blip xmlns:r="http://schemas.openxmlformats.org/officeDocument/2006/relationships" r:embed="rId6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6" name="object 75"/>
            <p:cNvSpPr/>
            <p:nvPr/>
          </p:nvSpPr>
          <p:spPr>
            <a:xfrm>
              <a:off x="2150364" y="5021580"/>
              <a:ext cx="1982724" cy="842772"/>
            </a:xfrm>
            <a:prstGeom prst="rect"/>
            <a:blipFill>
              <a:blip xmlns:r="http://schemas.openxmlformats.org/officeDocument/2006/relationships" r:embed="rId6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7" name="object 76"/>
            <p:cNvSpPr/>
            <p:nvPr/>
          </p:nvSpPr>
          <p:spPr>
            <a:xfrm>
              <a:off x="3633215" y="5021580"/>
              <a:ext cx="577596" cy="842772"/>
            </a:xfrm>
            <a:prstGeom prst="rect"/>
            <a:blipFill>
              <a:blip xmlns:r="http://schemas.openxmlformats.org/officeDocument/2006/relationships" r:embed="rId3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8" name="object 77"/>
            <p:cNvSpPr/>
            <p:nvPr/>
          </p:nvSpPr>
          <p:spPr>
            <a:xfrm>
              <a:off x="327659" y="5472683"/>
              <a:ext cx="600456" cy="786384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09" name="object 78"/>
            <p:cNvSpPr/>
            <p:nvPr/>
          </p:nvSpPr>
          <p:spPr>
            <a:xfrm>
              <a:off x="655319" y="5478780"/>
              <a:ext cx="1150620" cy="842771"/>
            </a:xfrm>
            <a:prstGeom prst="rect"/>
            <a:blipFill>
              <a:blip xmlns:r="http://schemas.openxmlformats.org/officeDocument/2006/relationships" r:embed="rId6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10" name="object 79"/>
            <p:cNvSpPr/>
            <p:nvPr/>
          </p:nvSpPr>
          <p:spPr>
            <a:xfrm>
              <a:off x="1402079" y="5478780"/>
              <a:ext cx="1106424" cy="842771"/>
            </a:xfrm>
            <a:prstGeom prst="rect"/>
            <a:blipFill>
              <a:blip xmlns:r="http://schemas.openxmlformats.org/officeDocument/2006/relationships" r:embed="rId6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11" name="object 80"/>
            <p:cNvSpPr/>
            <p:nvPr/>
          </p:nvSpPr>
          <p:spPr>
            <a:xfrm>
              <a:off x="2103120" y="5478780"/>
              <a:ext cx="804671" cy="842771"/>
            </a:xfrm>
            <a:prstGeom prst="rect"/>
            <a:blipFill>
              <a:blip xmlns:r="http://schemas.openxmlformats.org/officeDocument/2006/relationships" r:embed="rId6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12" name="object 81"/>
            <p:cNvSpPr/>
            <p:nvPr/>
          </p:nvSpPr>
          <p:spPr>
            <a:xfrm>
              <a:off x="2503931" y="5478780"/>
              <a:ext cx="1562099" cy="842771"/>
            </a:xfrm>
            <a:prstGeom prst="rect"/>
            <a:blipFill>
              <a:blip xmlns:r="http://schemas.openxmlformats.org/officeDocument/2006/relationships" r:embed="rId6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13" name="object 82"/>
            <p:cNvSpPr/>
            <p:nvPr/>
          </p:nvSpPr>
          <p:spPr>
            <a:xfrm>
              <a:off x="3662171" y="5478780"/>
              <a:ext cx="2173224" cy="842771"/>
            </a:xfrm>
            <a:prstGeom prst="rect"/>
            <a:blipFill>
              <a:blip xmlns:r="http://schemas.openxmlformats.org/officeDocument/2006/relationships" r:embed="rId7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14" name="object 83"/>
            <p:cNvSpPr/>
            <p:nvPr/>
          </p:nvSpPr>
          <p:spPr>
            <a:xfrm>
              <a:off x="5433059" y="5478780"/>
              <a:ext cx="742188" cy="842771"/>
            </a:xfrm>
            <a:prstGeom prst="rect"/>
            <a:blipFill>
              <a:blip xmlns:r="http://schemas.openxmlformats.org/officeDocument/2006/relationships" r:embed="rId7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15" name="object 84"/>
            <p:cNvSpPr/>
            <p:nvPr/>
          </p:nvSpPr>
          <p:spPr>
            <a:xfrm>
              <a:off x="5768339" y="5478780"/>
              <a:ext cx="2511552" cy="842771"/>
            </a:xfrm>
            <a:prstGeom prst="rect"/>
            <a:blipFill>
              <a:blip xmlns:r="http://schemas.openxmlformats.org/officeDocument/2006/relationships" r:embed="rId7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16" name="object 85"/>
            <p:cNvSpPr/>
            <p:nvPr/>
          </p:nvSpPr>
          <p:spPr>
            <a:xfrm>
              <a:off x="7780019" y="5478780"/>
              <a:ext cx="577596" cy="842771"/>
            </a:xfrm>
            <a:prstGeom prst="rect"/>
            <a:blipFill>
              <a:blip xmlns:r="http://schemas.openxmlformats.org/officeDocument/2006/relationships" r:embed="rId3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  <p:sp>
        <p:nvSpPr>
          <p:cNvPr id="1049017" name="object 86"/>
          <p:cNvSpPr txBox="1"/>
          <p:nvPr/>
        </p:nvSpPr>
        <p:spPr>
          <a:xfrm>
            <a:off x="353820" y="1527046"/>
            <a:ext cx="8631433" cy="4460748"/>
          </a:xfrm>
          <a:prstGeom prst="rect"/>
        </p:spPr>
        <p:txBody>
          <a:bodyPr bIns="0" lIns="0" rIns="0" rtlCol="0" tIns="12700" vert="horz" wrap="square">
            <a:spAutoFit/>
          </a:bodyPr>
          <a:p>
            <a:pPr algn="just" indent="-342900" marL="355600">
              <a:lnSpc>
                <a:spcPts val="3240"/>
              </a:lnSpc>
              <a:spcBef>
                <a:spcPts val="10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175">
                <a:latin typeface="Times New Roman"/>
                <a:cs typeface="Times New Roman"/>
              </a:rPr>
              <a:t>The </a:t>
            </a:r>
            <a:r>
              <a:rPr b="1" dirty="0" sz="3000" spc="-140">
                <a:latin typeface="Times New Roman"/>
                <a:cs typeface="Times New Roman"/>
              </a:rPr>
              <a:t>Reservoir </a:t>
            </a:r>
            <a:r>
              <a:rPr b="1" dirty="0" sz="3000" spc="-110">
                <a:latin typeface="Times New Roman"/>
                <a:cs typeface="Times New Roman"/>
              </a:rPr>
              <a:t>that </a:t>
            </a:r>
            <a:r>
              <a:rPr b="1" dirty="0" sz="3000" spc="-105">
                <a:latin typeface="Times New Roman"/>
                <a:cs typeface="Times New Roman"/>
              </a:rPr>
              <a:t>forms </a:t>
            </a:r>
            <a:r>
              <a:rPr b="1" dirty="0" sz="3000" spc="-75">
                <a:latin typeface="Times New Roman"/>
                <a:cs typeface="Times New Roman"/>
              </a:rPr>
              <a:t>behind the </a:t>
            </a:r>
            <a:r>
              <a:rPr b="1" dirty="0" sz="3000" spc="-120">
                <a:latin typeface="Times New Roman"/>
                <a:cs typeface="Times New Roman"/>
              </a:rPr>
              <a:t>dam </a:t>
            </a:r>
            <a:r>
              <a:rPr b="1" dirty="0" sz="3000" spc="-55">
                <a:latin typeface="Times New Roman"/>
                <a:cs typeface="Times New Roman"/>
              </a:rPr>
              <a:t>can</a:t>
            </a:r>
            <a:r>
              <a:rPr b="1" dirty="0" sz="3000" spc="-395">
                <a:latin typeface="Times New Roman"/>
                <a:cs typeface="Times New Roman"/>
              </a:rPr>
              <a:t> </a:t>
            </a:r>
            <a:r>
              <a:rPr b="1" dirty="0" sz="3000" spc="-114">
                <a:latin typeface="Times New Roman"/>
                <a:cs typeface="Times New Roman"/>
              </a:rPr>
              <a:t>be</a:t>
            </a:r>
            <a:endParaRPr sz="3000">
              <a:latin typeface="Times New Roman"/>
              <a:cs typeface="Times New Roman"/>
            </a:endParaRPr>
          </a:p>
          <a:p>
            <a:pPr algn="just" marL="355600" marR="5080">
              <a:lnSpc>
                <a:spcPct val="80000"/>
              </a:lnSpc>
              <a:spcBef>
                <a:spcPts val="359"/>
              </a:spcBef>
            </a:pPr>
            <a:r>
              <a:rPr b="1" dirty="0" sz="3000" spc="-70">
                <a:latin typeface="Times New Roman"/>
                <a:cs typeface="Times New Roman"/>
              </a:rPr>
              <a:t>used </a:t>
            </a:r>
            <a:r>
              <a:rPr b="1" dirty="0" sz="3000" spc="-95">
                <a:latin typeface="Times New Roman"/>
                <a:cs typeface="Times New Roman"/>
              </a:rPr>
              <a:t>for </a:t>
            </a:r>
            <a:r>
              <a:rPr b="1" dirty="0" sz="3000" spc="-85">
                <a:latin typeface="Times New Roman"/>
                <a:cs typeface="Times New Roman"/>
              </a:rPr>
              <a:t>water </a:t>
            </a:r>
            <a:r>
              <a:rPr b="1" dirty="0" sz="3000" spc="-110">
                <a:latin typeface="Times New Roman"/>
                <a:cs typeface="Times New Roman"/>
              </a:rPr>
              <a:t>sports </a:t>
            </a:r>
            <a:r>
              <a:rPr b="1" dirty="0" sz="3000" spc="-100">
                <a:latin typeface="Times New Roman"/>
                <a:cs typeface="Times New Roman"/>
              </a:rPr>
              <a:t>and </a:t>
            </a:r>
            <a:r>
              <a:rPr b="1" dirty="0" sz="3000" spc="-65">
                <a:latin typeface="Times New Roman"/>
                <a:cs typeface="Times New Roman"/>
              </a:rPr>
              <a:t>leisure</a:t>
            </a:r>
            <a:r>
              <a:rPr b="1" dirty="0" sz="3000" spc="620">
                <a:latin typeface="Times New Roman"/>
                <a:cs typeface="Times New Roman"/>
              </a:rPr>
              <a:t> </a:t>
            </a:r>
            <a:r>
              <a:rPr b="1" dirty="0" sz="3000">
                <a:latin typeface="Times New Roman"/>
                <a:cs typeface="Times New Roman"/>
              </a:rPr>
              <a:t>/ </a:t>
            </a:r>
            <a:r>
              <a:rPr b="1" dirty="0" sz="3000" spc="-80">
                <a:latin typeface="Times New Roman"/>
                <a:cs typeface="Times New Roman"/>
              </a:rPr>
              <a:t>pleasure  </a:t>
            </a:r>
            <a:r>
              <a:rPr b="1" dirty="0" sz="3000" spc="-85">
                <a:latin typeface="Times New Roman"/>
                <a:cs typeface="Times New Roman"/>
              </a:rPr>
              <a:t>activities. </a:t>
            </a:r>
            <a:r>
              <a:rPr dirty="0" sz="3000" spc="20">
                <a:latin typeface="Times New Roman"/>
                <a:cs typeface="Times New Roman"/>
              </a:rPr>
              <a:t>Often </a:t>
            </a:r>
            <a:r>
              <a:rPr dirty="0" sz="3000" spc="40">
                <a:latin typeface="Times New Roman"/>
                <a:cs typeface="Times New Roman"/>
              </a:rPr>
              <a:t>large </a:t>
            </a:r>
            <a:r>
              <a:rPr dirty="0" sz="3000" spc="35">
                <a:latin typeface="Times New Roman"/>
                <a:cs typeface="Times New Roman"/>
              </a:rPr>
              <a:t>dams  </a:t>
            </a:r>
            <a:r>
              <a:rPr dirty="0" sz="3000">
                <a:latin typeface="Times New Roman"/>
                <a:cs typeface="Times New Roman"/>
              </a:rPr>
              <a:t>become </a:t>
            </a:r>
            <a:r>
              <a:rPr dirty="0" sz="3000" spc="40">
                <a:latin typeface="Times New Roman"/>
                <a:cs typeface="Times New Roman"/>
              </a:rPr>
              <a:t>tourist  </a:t>
            </a:r>
            <a:r>
              <a:rPr dirty="0" sz="3000" spc="45">
                <a:latin typeface="Times New Roman"/>
                <a:cs typeface="Times New Roman"/>
              </a:rPr>
              <a:t>attractions </a:t>
            </a:r>
            <a:r>
              <a:rPr dirty="0" sz="3000" spc="65">
                <a:latin typeface="Times New Roman"/>
                <a:cs typeface="Times New Roman"/>
              </a:rPr>
              <a:t>in their own</a:t>
            </a:r>
            <a:r>
              <a:rPr dirty="0" sz="3000" spc="-204">
                <a:latin typeface="Times New Roman"/>
                <a:cs typeface="Times New Roman"/>
              </a:rPr>
              <a:t> </a:t>
            </a:r>
            <a:r>
              <a:rPr dirty="0" sz="3000" spc="35">
                <a:latin typeface="Times New Roman"/>
                <a:cs typeface="Times New Roman"/>
              </a:rPr>
              <a:t>right.</a:t>
            </a:r>
            <a:endParaRPr sz="3000">
              <a:latin typeface="Times New Roman"/>
              <a:cs typeface="Times New Roman"/>
            </a:endParaRPr>
          </a:p>
          <a:p>
            <a:pPr indent="-342900" marL="355600" marR="5080">
              <a:lnSpc>
                <a:spcPts val="2880"/>
              </a:lnSpc>
              <a:spcBef>
                <a:spcPts val="695"/>
              </a:spcBef>
              <a:buFont typeface="Arial"/>
              <a:buChar char="•"/>
              <a:tabLst>
                <a:tab algn="l" pos="448309"/>
                <a:tab algn="l" pos="448945"/>
                <a:tab algn="l" pos="1282065"/>
                <a:tab algn="l" pos="2976880"/>
                <a:tab algn="l" pos="4121785"/>
                <a:tab algn="l" pos="4937125"/>
                <a:tab algn="l" pos="5561965"/>
                <a:tab algn="l" pos="6531609"/>
                <a:tab algn="l" pos="7247890"/>
              </a:tabLst>
            </a:pPr>
            <a:r>
              <a:rPr dirty="0"/>
              <a:t>	</a:t>
            </a:r>
            <a:r>
              <a:rPr b="1" dirty="0" sz="3000" spc="-470">
                <a:latin typeface="Times New Roman"/>
                <a:cs typeface="Times New Roman"/>
              </a:rPr>
              <a:t>T</a:t>
            </a:r>
            <a:r>
              <a:rPr b="1" dirty="0" sz="3000" spc="-55">
                <a:latin typeface="Times New Roman"/>
                <a:cs typeface="Times New Roman"/>
              </a:rPr>
              <a:t>h</a:t>
            </a:r>
            <a:r>
              <a:rPr b="1" dirty="0" sz="3000" spc="-20">
                <a:latin typeface="Times New Roman"/>
                <a:cs typeface="Times New Roman"/>
              </a:rPr>
              <a:t>e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575">
                <a:latin typeface="Times New Roman"/>
                <a:cs typeface="Times New Roman"/>
              </a:rPr>
              <a:t>R</a:t>
            </a:r>
            <a:r>
              <a:rPr b="1" dirty="0" sz="3000" spc="-40">
                <a:latin typeface="Times New Roman"/>
                <a:cs typeface="Times New Roman"/>
              </a:rPr>
              <a:t>e</a:t>
            </a:r>
            <a:r>
              <a:rPr b="1" dirty="0" sz="3000" spc="-105">
                <a:latin typeface="Times New Roman"/>
                <a:cs typeface="Times New Roman"/>
              </a:rPr>
              <a:t>s</a:t>
            </a:r>
            <a:r>
              <a:rPr b="1" dirty="0" sz="3000" spc="-40">
                <a:latin typeface="Times New Roman"/>
                <a:cs typeface="Times New Roman"/>
              </a:rPr>
              <a:t>e</a:t>
            </a:r>
            <a:r>
              <a:rPr b="1" dirty="0" sz="3000" spc="-170">
                <a:latin typeface="Times New Roman"/>
                <a:cs typeface="Times New Roman"/>
              </a:rPr>
              <a:t>r</a:t>
            </a:r>
            <a:r>
              <a:rPr b="1" dirty="0" sz="3000" spc="-90">
                <a:latin typeface="Times New Roman"/>
                <a:cs typeface="Times New Roman"/>
              </a:rPr>
              <a:t>v</a:t>
            </a:r>
            <a:r>
              <a:rPr b="1" dirty="0" sz="3000" spc="-80">
                <a:latin typeface="Times New Roman"/>
                <a:cs typeface="Times New Roman"/>
              </a:rPr>
              <a:t>o</a:t>
            </a:r>
            <a:r>
              <a:rPr b="1" dirty="0" sz="3000" spc="-85">
                <a:latin typeface="Times New Roman"/>
                <a:cs typeface="Times New Roman"/>
              </a:rPr>
              <a:t>ir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35">
                <a:latin typeface="Times New Roman"/>
                <a:cs typeface="Times New Roman"/>
              </a:rPr>
              <a:t>w</a:t>
            </a:r>
            <a:r>
              <a:rPr b="1" dirty="0" sz="3000" spc="-125">
                <a:latin typeface="Times New Roman"/>
                <a:cs typeface="Times New Roman"/>
              </a:rPr>
              <a:t>a</a:t>
            </a:r>
            <a:r>
              <a:rPr b="1" dirty="0" sz="3000" spc="-140">
                <a:latin typeface="Times New Roman"/>
                <a:cs typeface="Times New Roman"/>
              </a:rPr>
              <a:t>t</a:t>
            </a:r>
            <a:r>
              <a:rPr b="1" dirty="0" sz="3000" spc="-40">
                <a:latin typeface="Times New Roman"/>
                <a:cs typeface="Times New Roman"/>
              </a:rPr>
              <a:t>e</a:t>
            </a:r>
            <a:r>
              <a:rPr b="1" dirty="0" sz="3000" spc="-145">
                <a:latin typeface="Times New Roman"/>
                <a:cs typeface="Times New Roman"/>
              </a:rPr>
              <a:t>r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15">
                <a:latin typeface="Times New Roman"/>
                <a:cs typeface="Times New Roman"/>
              </a:rPr>
              <a:t>c</a:t>
            </a:r>
            <a:r>
              <a:rPr b="1" dirty="0" sz="3000" spc="-135">
                <a:latin typeface="Times New Roman"/>
                <a:cs typeface="Times New Roman"/>
              </a:rPr>
              <a:t>a</a:t>
            </a:r>
            <a:r>
              <a:rPr b="1" dirty="0" sz="3000" spc="-15">
                <a:latin typeface="Times New Roman"/>
                <a:cs typeface="Times New Roman"/>
              </a:rPr>
              <a:t>n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110">
                <a:latin typeface="Times New Roman"/>
                <a:cs typeface="Times New Roman"/>
              </a:rPr>
              <a:t>b</a:t>
            </a:r>
            <a:r>
              <a:rPr b="1" dirty="0" sz="3000" spc="-70">
                <a:latin typeface="Times New Roman"/>
                <a:cs typeface="Times New Roman"/>
              </a:rPr>
              <a:t>e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55">
                <a:latin typeface="Times New Roman"/>
                <a:cs typeface="Times New Roman"/>
              </a:rPr>
              <a:t>u</a:t>
            </a:r>
            <a:r>
              <a:rPr b="1" dirty="0" sz="3000" spc="-90">
                <a:latin typeface="Times New Roman"/>
                <a:cs typeface="Times New Roman"/>
              </a:rPr>
              <a:t>s</a:t>
            </a:r>
            <a:r>
              <a:rPr b="1" dirty="0" sz="3000" spc="-50">
                <a:latin typeface="Times New Roman"/>
                <a:cs typeface="Times New Roman"/>
              </a:rPr>
              <a:t>e</a:t>
            </a:r>
            <a:r>
              <a:rPr b="1" dirty="0" sz="3000" spc="-110">
                <a:latin typeface="Times New Roman"/>
                <a:cs typeface="Times New Roman"/>
              </a:rPr>
              <a:t>d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80">
                <a:latin typeface="Times New Roman"/>
                <a:cs typeface="Times New Roman"/>
              </a:rPr>
              <a:t>f</a:t>
            </a:r>
            <a:r>
              <a:rPr b="1" dirty="0" sz="3000" spc="-65">
                <a:latin typeface="Times New Roman"/>
                <a:cs typeface="Times New Roman"/>
              </a:rPr>
              <a:t>o</a:t>
            </a:r>
            <a:r>
              <a:rPr b="1" dirty="0" sz="3000" spc="-145">
                <a:latin typeface="Times New Roman"/>
                <a:cs typeface="Times New Roman"/>
              </a:rPr>
              <a:t>r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65">
                <a:latin typeface="Times New Roman"/>
                <a:cs typeface="Times New Roman"/>
              </a:rPr>
              <a:t>o</a:t>
            </a:r>
            <a:r>
              <a:rPr b="1" dirty="0" sz="3000" spc="-150">
                <a:latin typeface="Times New Roman"/>
                <a:cs typeface="Times New Roman"/>
              </a:rPr>
              <a:t>t</a:t>
            </a:r>
            <a:r>
              <a:rPr b="1" dirty="0" sz="3000" spc="-40">
                <a:latin typeface="Times New Roman"/>
                <a:cs typeface="Times New Roman"/>
              </a:rPr>
              <a:t>h</a:t>
            </a:r>
            <a:r>
              <a:rPr b="1" dirty="0" sz="3000" spc="-40">
                <a:latin typeface="Times New Roman"/>
                <a:cs typeface="Times New Roman"/>
              </a:rPr>
              <a:t>e</a:t>
            </a:r>
            <a:r>
              <a:rPr b="1" dirty="0" sz="3000" spc="-105">
                <a:latin typeface="Times New Roman"/>
                <a:cs typeface="Times New Roman"/>
              </a:rPr>
              <a:t>r  </a:t>
            </a:r>
            <a:r>
              <a:rPr b="1" dirty="0" sz="3000" spc="-85">
                <a:latin typeface="Times New Roman"/>
                <a:cs typeface="Times New Roman"/>
              </a:rPr>
              <a:t>purposes </a:t>
            </a:r>
            <a:r>
              <a:rPr b="1" dirty="0" sz="3000" spc="-35">
                <a:latin typeface="Times New Roman"/>
                <a:cs typeface="Times New Roman"/>
              </a:rPr>
              <a:t>such </a:t>
            </a:r>
            <a:r>
              <a:rPr b="1" dirty="0" sz="3000" spc="-95">
                <a:latin typeface="Times New Roman"/>
                <a:cs typeface="Times New Roman"/>
              </a:rPr>
              <a:t>as</a:t>
            </a:r>
            <a:r>
              <a:rPr b="1" dirty="0" sz="3000" spc="-145">
                <a:latin typeface="Times New Roman"/>
                <a:cs typeface="Times New Roman"/>
              </a:rPr>
              <a:t> </a:t>
            </a:r>
            <a:r>
              <a:rPr b="1" dirty="0" sz="3000" spc="-90">
                <a:latin typeface="Times New Roman"/>
                <a:cs typeface="Times New Roman"/>
              </a:rPr>
              <a:t>irrigation</a:t>
            </a:r>
            <a:r>
              <a:rPr dirty="0" sz="3000" spc="-90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  <a:p>
            <a:pPr indent="-342900" marL="355600" marR="5715">
              <a:lnSpc>
                <a:spcPts val="2880"/>
              </a:lnSpc>
              <a:spcBef>
                <a:spcPts val="720"/>
              </a:spcBef>
              <a:buFont typeface="Arial"/>
              <a:buChar char="•"/>
              <a:tabLst>
                <a:tab algn="l" pos="354965"/>
                <a:tab algn="l" pos="355600"/>
                <a:tab algn="l" pos="2159635"/>
                <a:tab algn="l" pos="3888740"/>
                <a:tab algn="l" pos="4801870"/>
                <a:tab algn="l" pos="5295265"/>
                <a:tab algn="l" pos="6873240"/>
                <a:tab algn="l" pos="7577455"/>
              </a:tabLst>
            </a:pPr>
            <a:r>
              <a:rPr b="1" dirty="0" sz="3000" spc="-229">
                <a:latin typeface="Times New Roman"/>
                <a:cs typeface="Times New Roman"/>
              </a:rPr>
              <a:t>M</a:t>
            </a:r>
            <a:r>
              <a:rPr b="1" dirty="0" sz="3000" spc="-15">
                <a:latin typeface="Times New Roman"/>
                <a:cs typeface="Times New Roman"/>
              </a:rPr>
              <a:t>i</a:t>
            </a:r>
            <a:r>
              <a:rPr b="1" dirty="0" sz="3000" spc="-70">
                <a:latin typeface="Times New Roman"/>
                <a:cs typeface="Times New Roman"/>
              </a:rPr>
              <a:t>n</a:t>
            </a:r>
            <a:r>
              <a:rPr b="1" dirty="0" sz="3000" spc="-30">
                <a:latin typeface="Times New Roman"/>
                <a:cs typeface="Times New Roman"/>
              </a:rPr>
              <a:t>i</a:t>
            </a:r>
            <a:r>
              <a:rPr b="1" dirty="0" sz="3000" spc="-135">
                <a:latin typeface="Times New Roman"/>
                <a:cs typeface="Times New Roman"/>
              </a:rPr>
              <a:t>m</a:t>
            </a:r>
            <a:r>
              <a:rPr b="1" dirty="0" sz="3000" spc="-40">
                <a:latin typeface="Times New Roman"/>
                <a:cs typeface="Times New Roman"/>
              </a:rPr>
              <a:t>u</a:t>
            </a:r>
            <a:r>
              <a:rPr b="1" dirty="0" sz="3000" spc="-95">
                <a:latin typeface="Times New Roman"/>
                <a:cs typeface="Times New Roman"/>
              </a:rPr>
              <a:t>m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65">
                <a:latin typeface="Times New Roman"/>
                <a:cs typeface="Times New Roman"/>
              </a:rPr>
              <a:t>o</a:t>
            </a:r>
            <a:r>
              <a:rPr b="1" dirty="0" sz="3000" spc="-110">
                <a:latin typeface="Times New Roman"/>
                <a:cs typeface="Times New Roman"/>
              </a:rPr>
              <a:t>p</a:t>
            </a:r>
            <a:r>
              <a:rPr b="1" dirty="0" sz="3000" spc="-40">
                <a:latin typeface="Times New Roman"/>
                <a:cs typeface="Times New Roman"/>
              </a:rPr>
              <a:t>e</a:t>
            </a:r>
            <a:r>
              <a:rPr b="1" dirty="0" sz="3000" spc="-185">
                <a:latin typeface="Times New Roman"/>
                <a:cs typeface="Times New Roman"/>
              </a:rPr>
              <a:t>r</a:t>
            </a:r>
            <a:r>
              <a:rPr b="1" dirty="0" sz="3000" spc="-125">
                <a:latin typeface="Times New Roman"/>
                <a:cs typeface="Times New Roman"/>
              </a:rPr>
              <a:t>a</a:t>
            </a:r>
            <a:r>
              <a:rPr b="1" dirty="0" sz="3000" spc="-140">
                <a:latin typeface="Times New Roman"/>
                <a:cs typeface="Times New Roman"/>
              </a:rPr>
              <a:t>t</a:t>
            </a:r>
            <a:r>
              <a:rPr b="1" dirty="0" sz="3000" spc="-50">
                <a:latin typeface="Times New Roman"/>
                <a:cs typeface="Times New Roman"/>
              </a:rPr>
              <a:t>i</a:t>
            </a:r>
            <a:r>
              <a:rPr b="1" dirty="0" sz="3000" spc="-55">
                <a:latin typeface="Times New Roman"/>
                <a:cs typeface="Times New Roman"/>
              </a:rPr>
              <a:t>n</a:t>
            </a:r>
            <a:r>
              <a:rPr b="1" dirty="0" sz="3000">
                <a:latin typeface="Times New Roman"/>
                <a:cs typeface="Times New Roman"/>
              </a:rPr>
              <a:t>g	</a:t>
            </a:r>
            <a:r>
              <a:rPr b="1" dirty="0" sz="3000" spc="-90">
                <a:latin typeface="Times New Roman"/>
                <a:cs typeface="Times New Roman"/>
              </a:rPr>
              <a:t>s</a:t>
            </a:r>
            <a:r>
              <a:rPr b="1" dirty="0" sz="3000" spc="-140">
                <a:latin typeface="Times New Roman"/>
                <a:cs typeface="Times New Roman"/>
              </a:rPr>
              <a:t>t</a:t>
            </a:r>
            <a:r>
              <a:rPr b="1" dirty="0" sz="3000" spc="-125">
                <a:latin typeface="Times New Roman"/>
                <a:cs typeface="Times New Roman"/>
              </a:rPr>
              <a:t>a</a:t>
            </a:r>
            <a:r>
              <a:rPr b="1" dirty="0" sz="3000" spc="-80">
                <a:latin typeface="Times New Roman"/>
                <a:cs typeface="Times New Roman"/>
              </a:rPr>
              <a:t>f</a:t>
            </a:r>
            <a:r>
              <a:rPr b="1" dirty="0" sz="3000" spc="-65">
                <a:latin typeface="Times New Roman"/>
                <a:cs typeface="Times New Roman"/>
              </a:rPr>
              <a:t>f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65">
                <a:latin typeface="Times New Roman"/>
                <a:cs typeface="Times New Roman"/>
              </a:rPr>
              <a:t>i</a:t>
            </a:r>
            <a:r>
              <a:rPr b="1" dirty="0" sz="3000" spc="-55">
                <a:latin typeface="Times New Roman"/>
                <a:cs typeface="Times New Roman"/>
              </a:rPr>
              <a:t>s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170">
                <a:latin typeface="Times New Roman"/>
                <a:cs typeface="Times New Roman"/>
              </a:rPr>
              <a:t>r</a:t>
            </a:r>
            <a:r>
              <a:rPr b="1" dirty="0" sz="3000" spc="-40">
                <a:latin typeface="Times New Roman"/>
                <a:cs typeface="Times New Roman"/>
              </a:rPr>
              <a:t>e</a:t>
            </a:r>
            <a:r>
              <a:rPr b="1" dirty="0" sz="3000" spc="-140">
                <a:latin typeface="Times New Roman"/>
                <a:cs typeface="Times New Roman"/>
              </a:rPr>
              <a:t>q</a:t>
            </a:r>
            <a:r>
              <a:rPr b="1" dirty="0" sz="3000" spc="-40">
                <a:latin typeface="Times New Roman"/>
                <a:cs typeface="Times New Roman"/>
              </a:rPr>
              <a:t>u</a:t>
            </a:r>
            <a:r>
              <a:rPr b="1" dirty="0" sz="3000" spc="-65">
                <a:latin typeface="Times New Roman"/>
                <a:cs typeface="Times New Roman"/>
              </a:rPr>
              <a:t>i</a:t>
            </a:r>
            <a:r>
              <a:rPr b="1" dirty="0" sz="3000" spc="-150">
                <a:latin typeface="Times New Roman"/>
                <a:cs typeface="Times New Roman"/>
              </a:rPr>
              <a:t>r</a:t>
            </a:r>
            <a:r>
              <a:rPr b="1" dirty="0" sz="3000" spc="-50">
                <a:latin typeface="Times New Roman"/>
                <a:cs typeface="Times New Roman"/>
              </a:rPr>
              <a:t>e</a:t>
            </a:r>
            <a:r>
              <a:rPr b="1" dirty="0" sz="3000" spc="-110">
                <a:latin typeface="Times New Roman"/>
                <a:cs typeface="Times New Roman"/>
              </a:rPr>
              <a:t>d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80">
                <a:latin typeface="Times New Roman"/>
                <a:cs typeface="Times New Roman"/>
              </a:rPr>
              <a:t>f</a:t>
            </a:r>
            <a:r>
              <a:rPr b="1" dirty="0" sz="3000" spc="-65">
                <a:latin typeface="Times New Roman"/>
                <a:cs typeface="Times New Roman"/>
              </a:rPr>
              <a:t>o</a:t>
            </a:r>
            <a:r>
              <a:rPr b="1" dirty="0" sz="3000" spc="-145">
                <a:latin typeface="Times New Roman"/>
                <a:cs typeface="Times New Roman"/>
              </a:rPr>
              <a:t>r</a:t>
            </a:r>
            <a:r>
              <a:rPr b="1" dirty="0" sz="3000">
                <a:latin typeface="Times New Roman"/>
                <a:cs typeface="Times New Roman"/>
              </a:rPr>
              <a:t>	</a:t>
            </a:r>
            <a:r>
              <a:rPr b="1" dirty="0" sz="3000" spc="-140">
                <a:latin typeface="Times New Roman"/>
                <a:cs typeface="Times New Roman"/>
              </a:rPr>
              <a:t>t</a:t>
            </a:r>
            <a:r>
              <a:rPr b="1" dirty="0" sz="3000" spc="-40">
                <a:latin typeface="Times New Roman"/>
                <a:cs typeface="Times New Roman"/>
              </a:rPr>
              <a:t>h</a:t>
            </a:r>
            <a:r>
              <a:rPr b="1" dirty="0" sz="3000" spc="-15">
                <a:latin typeface="Times New Roman"/>
                <a:cs typeface="Times New Roman"/>
              </a:rPr>
              <a:t>e  </a:t>
            </a:r>
            <a:r>
              <a:rPr b="1" dirty="0" sz="3000" spc="-80">
                <a:latin typeface="Times New Roman"/>
                <a:cs typeface="Times New Roman"/>
              </a:rPr>
              <a:t>operation </a:t>
            </a:r>
            <a:r>
              <a:rPr b="1" dirty="0" sz="3000" spc="-60">
                <a:latin typeface="Times New Roman"/>
                <a:cs typeface="Times New Roman"/>
              </a:rPr>
              <a:t>of </a:t>
            </a:r>
            <a:r>
              <a:rPr b="1" dirty="0" sz="3000" spc="-95">
                <a:latin typeface="Times New Roman"/>
                <a:cs typeface="Times New Roman"/>
              </a:rPr>
              <a:t>hydro </a:t>
            </a:r>
            <a:r>
              <a:rPr b="1" dirty="0" sz="3000" spc="-55">
                <a:latin typeface="Times New Roman"/>
                <a:cs typeface="Times New Roman"/>
              </a:rPr>
              <a:t>power</a:t>
            </a:r>
            <a:r>
              <a:rPr b="1" dirty="0" sz="3000" spc="-130">
                <a:latin typeface="Times New Roman"/>
                <a:cs typeface="Times New Roman"/>
              </a:rPr>
              <a:t> </a:t>
            </a:r>
            <a:r>
              <a:rPr b="1" dirty="0" sz="3000" spc="-95">
                <a:latin typeface="Times New Roman"/>
                <a:cs typeface="Times New Roman"/>
              </a:rPr>
              <a:t>plant.</a:t>
            </a:r>
            <a:endParaRPr sz="3000">
              <a:latin typeface="Times New Roman"/>
              <a:cs typeface="Times New Roman"/>
            </a:endParaRPr>
          </a:p>
          <a:p>
            <a:pPr indent="-342900" marL="355600" marR="6350">
              <a:lnSpc>
                <a:spcPts val="2880"/>
              </a:lnSpc>
              <a:spcBef>
                <a:spcPts val="720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dirty="0" sz="3000">
                <a:latin typeface="Times New Roman"/>
                <a:cs typeface="Times New Roman"/>
              </a:rPr>
              <a:t>Non Polluting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50">
                <a:latin typeface="Times New Roman"/>
                <a:cs typeface="Times New Roman"/>
              </a:rPr>
              <a:t>hence </a:t>
            </a:r>
            <a:r>
              <a:rPr dirty="0" sz="3000" spc="55">
                <a:latin typeface="Times New Roman"/>
                <a:cs typeface="Times New Roman"/>
              </a:rPr>
              <a:t>environmental </a:t>
            </a:r>
            <a:r>
              <a:rPr dirty="0" sz="3000" spc="25">
                <a:latin typeface="Times New Roman"/>
                <a:cs typeface="Times New Roman"/>
              </a:rPr>
              <a:t>friendly  </a:t>
            </a:r>
            <a:r>
              <a:rPr dirty="0" sz="3000" spc="35">
                <a:latin typeface="Times New Roman"/>
                <a:cs typeface="Times New Roman"/>
              </a:rPr>
              <a:t>energy </a:t>
            </a:r>
            <a:r>
              <a:rPr dirty="0" sz="3000" spc="-50">
                <a:latin typeface="Times New Roman"/>
                <a:cs typeface="Times New Roman"/>
              </a:rPr>
              <a:t>is</a:t>
            </a:r>
            <a:r>
              <a:rPr dirty="0" sz="3000" spc="-65">
                <a:latin typeface="Times New Roman"/>
                <a:cs typeface="Times New Roman"/>
              </a:rPr>
              <a:t> </a:t>
            </a:r>
            <a:r>
              <a:rPr dirty="0" sz="3000" spc="35">
                <a:latin typeface="Times New Roman"/>
                <a:cs typeface="Times New Roman"/>
              </a:rPr>
              <a:t>produced.</a:t>
            </a:r>
            <a:endParaRPr sz="3000">
              <a:latin typeface="Times New Roman"/>
              <a:cs typeface="Times New Roman"/>
            </a:endParaRPr>
          </a:p>
          <a:p>
            <a:pPr indent="-342900" marL="355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algn="l" pos="354965"/>
                <a:tab algn="l" pos="355600"/>
              </a:tabLst>
            </a:pPr>
            <a:r>
              <a:rPr dirty="0" sz="3000" spc="-125">
                <a:latin typeface="Times New Roman"/>
                <a:cs typeface="Times New Roman"/>
              </a:rPr>
              <a:t>Low </a:t>
            </a:r>
            <a:r>
              <a:rPr dirty="0" sz="3000" spc="-20">
                <a:latin typeface="Times New Roman"/>
                <a:cs typeface="Times New Roman"/>
              </a:rPr>
              <a:t>cost </a:t>
            </a:r>
            <a:r>
              <a:rPr dirty="0" sz="3000" spc="-55">
                <a:latin typeface="Times New Roman"/>
                <a:cs typeface="Times New Roman"/>
              </a:rPr>
              <a:t>of </a:t>
            </a:r>
            <a:r>
              <a:rPr dirty="0" sz="3000" spc="30">
                <a:latin typeface="Times New Roman"/>
                <a:cs typeface="Times New Roman"/>
              </a:rPr>
              <a:t>energy </a:t>
            </a:r>
            <a:r>
              <a:rPr dirty="0" sz="3000" spc="50">
                <a:latin typeface="Times New Roman"/>
                <a:cs typeface="Times New Roman"/>
              </a:rPr>
              <a:t>generation </a:t>
            </a:r>
            <a:r>
              <a:rPr dirty="0" sz="3000" spc="-430">
                <a:latin typeface="Times New Roman"/>
                <a:cs typeface="Times New Roman"/>
              </a:rPr>
              <a:t>&amp;</a:t>
            </a:r>
            <a:r>
              <a:rPr dirty="0" sz="3000" spc="-215">
                <a:latin typeface="Times New Roman"/>
                <a:cs typeface="Times New Roman"/>
              </a:rPr>
              <a:t> </a:t>
            </a:r>
            <a:r>
              <a:rPr dirty="0" sz="3000" spc="40">
                <a:latin typeface="Times New Roman"/>
                <a:cs typeface="Times New Roman"/>
              </a:rPr>
              <a:t>maintenance.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8" name="object 2"/>
          <p:cNvSpPr/>
          <p:nvPr/>
        </p:nvSpPr>
        <p:spPr>
          <a:xfrm>
            <a:off x="534923" y="57911"/>
            <a:ext cx="8136635" cy="179070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9019" name="object 3"/>
          <p:cNvSpPr txBox="1">
            <a:spLocks noGrp="1"/>
          </p:cNvSpPr>
          <p:nvPr>
            <p:ph type="title"/>
          </p:nvPr>
        </p:nvSpPr>
        <p:spPr>
          <a:xfrm>
            <a:off x="615750" y="158623"/>
            <a:ext cx="8007388" cy="1244600"/>
          </a:xfrm>
          <a:prstGeom prst="rect"/>
        </p:spPr>
        <p:txBody>
          <a:bodyPr bIns="0" lIns="0" rIns="0" rtlCol="0" tIns="4445" vert="horz" wrap="square">
            <a:spAutoFit/>
          </a:bodyPr>
          <a:p>
            <a:pPr indent="-3014980" marL="3037205" marR="5080">
              <a:lnSpc>
                <a:spcPct val="101200"/>
              </a:lnSpc>
              <a:spcBef>
                <a:spcPts val="35"/>
              </a:spcBef>
            </a:pPr>
            <a:r>
              <a:rPr dirty="0" spc="-150"/>
              <a:t>Merits </a:t>
            </a:r>
            <a:r>
              <a:rPr dirty="0" spc="-795"/>
              <a:t>&amp; </a:t>
            </a:r>
            <a:r>
              <a:rPr dirty="0" spc="-120"/>
              <a:t>Demerits </a:t>
            </a:r>
            <a:r>
              <a:rPr dirty="0" spc="-80"/>
              <a:t>of </a:t>
            </a:r>
            <a:r>
              <a:rPr dirty="0" spc="-200"/>
              <a:t>Hydro </a:t>
            </a:r>
            <a:r>
              <a:rPr dirty="0" spc="-170"/>
              <a:t>Electric  </a:t>
            </a:r>
            <a:r>
              <a:rPr dirty="0" spc="-165"/>
              <a:t>Power</a:t>
            </a:r>
          </a:p>
        </p:txBody>
      </p:sp>
      <p:sp>
        <p:nvSpPr>
          <p:cNvPr id="1049020" name="object 4"/>
          <p:cNvSpPr/>
          <p:nvPr/>
        </p:nvSpPr>
        <p:spPr>
          <a:xfrm>
            <a:off x="193547" y="1400556"/>
            <a:ext cx="8654795" cy="5039868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9021" name="object 5"/>
          <p:cNvSpPr txBox="1"/>
          <p:nvPr/>
        </p:nvSpPr>
        <p:spPr>
          <a:xfrm>
            <a:off x="535940" y="1491437"/>
            <a:ext cx="8077200" cy="4914900"/>
          </a:xfrm>
          <a:prstGeom prst="rect"/>
        </p:spPr>
        <p:txBody>
          <a:bodyPr bIns="0" lIns="0" rIns="0" rtlCol="0" tIns="12700" vert="horz" wrap="square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 sz="3600" spc="-110">
                <a:latin typeface="Times New Roman"/>
                <a:cs typeface="Times New Roman"/>
              </a:rPr>
              <a:t>Demerits</a:t>
            </a:r>
            <a:endParaRPr sz="3600">
              <a:latin typeface="Times New Roman"/>
              <a:cs typeface="Times New Roman"/>
            </a:endParaRPr>
          </a:p>
          <a:p>
            <a:pPr algn="just" indent="-342900" marL="355600" marR="10795">
              <a:lnSpc>
                <a:spcPts val="2880"/>
              </a:lnSpc>
              <a:spcBef>
                <a:spcPts val="73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225">
                <a:latin typeface="Times New Roman"/>
                <a:cs typeface="Times New Roman"/>
              </a:rPr>
              <a:t>Land </a:t>
            </a:r>
            <a:r>
              <a:rPr b="1" dirty="0" sz="3000" spc="-70">
                <a:latin typeface="Times New Roman"/>
                <a:cs typeface="Times New Roman"/>
              </a:rPr>
              <a:t>acquisition </a:t>
            </a:r>
            <a:r>
              <a:rPr b="1" dirty="0" sz="3000" spc="-55">
                <a:latin typeface="Times New Roman"/>
                <a:cs typeface="Times New Roman"/>
              </a:rPr>
              <a:t>is </a:t>
            </a:r>
            <a:r>
              <a:rPr b="1" dirty="0" sz="3000" spc="-75">
                <a:latin typeface="Times New Roman"/>
                <a:cs typeface="Times New Roman"/>
              </a:rPr>
              <a:t>the </a:t>
            </a:r>
            <a:r>
              <a:rPr b="1" dirty="0" sz="3000" spc="-145">
                <a:latin typeface="Times New Roman"/>
                <a:cs typeface="Times New Roman"/>
              </a:rPr>
              <a:t>major </a:t>
            </a:r>
            <a:r>
              <a:rPr b="1" dirty="0" sz="3000" spc="-100">
                <a:latin typeface="Times New Roman"/>
                <a:cs typeface="Times New Roman"/>
              </a:rPr>
              <a:t>problem </a:t>
            </a:r>
            <a:r>
              <a:rPr b="1" dirty="0" sz="3000" spc="-114">
                <a:latin typeface="Times New Roman"/>
                <a:cs typeface="Times New Roman"/>
              </a:rPr>
              <a:t>as  </a:t>
            </a:r>
            <a:r>
              <a:rPr b="1" dirty="0" sz="3000" spc="-75">
                <a:latin typeface="Times New Roman"/>
                <a:cs typeface="Times New Roman"/>
              </a:rPr>
              <a:t>construction </a:t>
            </a:r>
            <a:r>
              <a:rPr b="1" dirty="0" sz="3000" spc="-65">
                <a:latin typeface="Times New Roman"/>
                <a:cs typeface="Times New Roman"/>
              </a:rPr>
              <a:t>of </a:t>
            </a:r>
            <a:r>
              <a:rPr b="1" dirty="0" sz="3000" spc="-120">
                <a:latin typeface="Times New Roman"/>
                <a:cs typeface="Times New Roman"/>
              </a:rPr>
              <a:t>dam </a:t>
            </a:r>
            <a:r>
              <a:rPr b="1" dirty="0" sz="3000" spc="-70">
                <a:latin typeface="Times New Roman"/>
                <a:cs typeface="Times New Roman"/>
              </a:rPr>
              <a:t>causes </a:t>
            </a:r>
            <a:r>
              <a:rPr b="1" dirty="0" sz="3000" spc="-80">
                <a:latin typeface="Times New Roman"/>
                <a:cs typeface="Times New Roman"/>
              </a:rPr>
              <a:t>large submergence </a:t>
            </a:r>
            <a:r>
              <a:rPr b="1" dirty="0" sz="3000" spc="-70">
                <a:latin typeface="Times New Roman"/>
                <a:cs typeface="Times New Roman"/>
              </a:rPr>
              <a:t>of  </a:t>
            </a:r>
            <a:r>
              <a:rPr b="1" dirty="0" sz="3000" spc="-95">
                <a:latin typeface="Times New Roman"/>
                <a:cs typeface="Times New Roman"/>
              </a:rPr>
              <a:t>land. </a:t>
            </a:r>
            <a:r>
              <a:rPr dirty="0" sz="3000" spc="20">
                <a:latin typeface="Times New Roman"/>
                <a:cs typeface="Times New Roman"/>
              </a:rPr>
              <a:t>Many </a:t>
            </a:r>
            <a:r>
              <a:rPr dirty="0" sz="3000" spc="-5">
                <a:latin typeface="Times New Roman"/>
                <a:cs typeface="Times New Roman"/>
              </a:rPr>
              <a:t>political, </a:t>
            </a:r>
            <a:r>
              <a:rPr dirty="0" sz="3000" spc="20">
                <a:latin typeface="Times New Roman"/>
                <a:cs typeface="Times New Roman"/>
              </a:rPr>
              <a:t>regional,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-10">
                <a:latin typeface="Times New Roman"/>
                <a:cs typeface="Times New Roman"/>
              </a:rPr>
              <a:t>social </a:t>
            </a:r>
            <a:r>
              <a:rPr dirty="0" sz="3000" spc="60">
                <a:latin typeface="Times New Roman"/>
                <a:cs typeface="Times New Roman"/>
              </a:rPr>
              <a:t>hurdles  </a:t>
            </a:r>
            <a:r>
              <a:rPr dirty="0" sz="3000" spc="-10">
                <a:latin typeface="Times New Roman"/>
                <a:cs typeface="Times New Roman"/>
              </a:rPr>
              <a:t>comes </a:t>
            </a:r>
            <a:r>
              <a:rPr dirty="0" sz="3000" spc="65">
                <a:latin typeface="Times New Roman"/>
                <a:cs typeface="Times New Roman"/>
              </a:rPr>
              <a:t>in </a:t>
            </a:r>
            <a:r>
              <a:rPr dirty="0" sz="3000" spc="55">
                <a:latin typeface="Times New Roman"/>
                <a:cs typeface="Times New Roman"/>
              </a:rPr>
              <a:t>the </a:t>
            </a:r>
            <a:r>
              <a:rPr dirty="0" sz="3000" spc="5">
                <a:latin typeface="Times New Roman"/>
                <a:cs typeface="Times New Roman"/>
              </a:rPr>
              <a:t>process </a:t>
            </a:r>
            <a:r>
              <a:rPr dirty="0" sz="3000" spc="-55">
                <a:latin typeface="Times New Roman"/>
                <a:cs typeface="Times New Roman"/>
              </a:rPr>
              <a:t>of </a:t>
            </a:r>
            <a:r>
              <a:rPr dirty="0" sz="3000" spc="65">
                <a:latin typeface="Times New Roman"/>
                <a:cs typeface="Times New Roman"/>
              </a:rPr>
              <a:t>land</a:t>
            </a:r>
            <a:r>
              <a:rPr dirty="0" sz="3000" spc="-90">
                <a:latin typeface="Times New Roman"/>
                <a:cs typeface="Times New Roman"/>
              </a:rPr>
              <a:t> </a:t>
            </a:r>
            <a:r>
              <a:rPr dirty="0" sz="3000" spc="30">
                <a:latin typeface="Times New Roman"/>
                <a:cs typeface="Times New Roman"/>
              </a:rPr>
              <a:t>acquisition</a:t>
            </a:r>
            <a:endParaRPr sz="3000">
              <a:latin typeface="Times New Roman"/>
              <a:cs typeface="Times New Roman"/>
            </a:endParaRPr>
          </a:p>
          <a:p>
            <a:pPr algn="just" indent="-342900" marL="355600" marR="6985">
              <a:lnSpc>
                <a:spcPts val="2880"/>
              </a:lnSpc>
              <a:spcBef>
                <a:spcPts val="72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70">
                <a:latin typeface="Times New Roman"/>
                <a:cs typeface="Times New Roman"/>
              </a:rPr>
              <a:t>Hydro- </a:t>
            </a:r>
            <a:r>
              <a:rPr b="1" dirty="0" sz="3000" spc="-130">
                <a:latin typeface="Times New Roman"/>
                <a:cs typeface="Times New Roman"/>
              </a:rPr>
              <a:t>Power </a:t>
            </a:r>
            <a:r>
              <a:rPr b="1" dirty="0" sz="3000" spc="-110">
                <a:latin typeface="Times New Roman"/>
                <a:cs typeface="Times New Roman"/>
              </a:rPr>
              <a:t>project </a:t>
            </a:r>
            <a:r>
              <a:rPr b="1" dirty="0" sz="3000" spc="-114">
                <a:latin typeface="Times New Roman"/>
                <a:cs typeface="Times New Roman"/>
              </a:rPr>
              <a:t>takes </a:t>
            </a:r>
            <a:r>
              <a:rPr b="1" dirty="0" sz="3000" spc="-40">
                <a:latin typeface="Times New Roman"/>
                <a:cs typeface="Times New Roman"/>
              </a:rPr>
              <a:t>long</a:t>
            </a:r>
            <a:r>
              <a:rPr b="1" dirty="0" sz="3000" spc="670">
                <a:latin typeface="Times New Roman"/>
                <a:cs typeface="Times New Roman"/>
              </a:rPr>
              <a:t> </a:t>
            </a:r>
            <a:r>
              <a:rPr b="1" dirty="0" sz="3000" spc="-85">
                <a:latin typeface="Times New Roman"/>
                <a:cs typeface="Times New Roman"/>
              </a:rPr>
              <a:t>time </a:t>
            </a:r>
            <a:r>
              <a:rPr b="1" dirty="0" sz="3000" spc="-95">
                <a:latin typeface="Times New Roman"/>
                <a:cs typeface="Times New Roman"/>
              </a:rPr>
              <a:t>for  </a:t>
            </a:r>
            <a:r>
              <a:rPr b="1" dirty="0" sz="3000" spc="-80">
                <a:latin typeface="Times New Roman"/>
                <a:cs typeface="Times New Roman"/>
              </a:rPr>
              <a:t>clearance.</a:t>
            </a:r>
            <a:endParaRPr sz="30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80000"/>
              </a:lnSpc>
              <a:spcBef>
                <a:spcPts val="74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114">
                <a:latin typeface="Times New Roman"/>
                <a:cs typeface="Times New Roman"/>
              </a:rPr>
              <a:t>Rehabilitation </a:t>
            </a:r>
            <a:r>
              <a:rPr b="1" dirty="0" sz="3000" spc="-90">
                <a:latin typeface="Times New Roman"/>
                <a:cs typeface="Times New Roman"/>
              </a:rPr>
              <a:t>and resettlement </a:t>
            </a:r>
            <a:r>
              <a:rPr b="1" dirty="0" sz="3000" spc="-65">
                <a:latin typeface="Times New Roman"/>
                <a:cs typeface="Times New Roman"/>
              </a:rPr>
              <a:t>of </a:t>
            </a:r>
            <a:r>
              <a:rPr b="1" dirty="0" sz="3000" spc="-80">
                <a:latin typeface="Times New Roman"/>
                <a:cs typeface="Times New Roman"/>
              </a:rPr>
              <a:t>displaced  </a:t>
            </a:r>
            <a:r>
              <a:rPr b="1" dirty="0" sz="3000" spc="-65">
                <a:latin typeface="Times New Roman"/>
                <a:cs typeface="Times New Roman"/>
              </a:rPr>
              <a:t>people </a:t>
            </a:r>
            <a:r>
              <a:rPr b="1" dirty="0" sz="3000" spc="-55">
                <a:latin typeface="Times New Roman"/>
                <a:cs typeface="Times New Roman"/>
              </a:rPr>
              <a:t>is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145">
                <a:latin typeface="Times New Roman"/>
                <a:cs typeface="Times New Roman"/>
              </a:rPr>
              <a:t>major </a:t>
            </a:r>
            <a:r>
              <a:rPr b="1" dirty="0" sz="3000" spc="-100">
                <a:latin typeface="Times New Roman"/>
                <a:cs typeface="Times New Roman"/>
              </a:rPr>
              <a:t>problem </a:t>
            </a:r>
            <a:r>
              <a:rPr b="1" dirty="0" sz="3000" spc="-85">
                <a:latin typeface="Times New Roman"/>
                <a:cs typeface="Times New Roman"/>
              </a:rPr>
              <a:t>associated </a:t>
            </a:r>
            <a:r>
              <a:rPr b="1" dirty="0" sz="3000" spc="-90">
                <a:latin typeface="Times New Roman"/>
                <a:cs typeface="Times New Roman"/>
              </a:rPr>
              <a:t>to</a:t>
            </a:r>
            <a:r>
              <a:rPr b="1" dirty="0" sz="3000" spc="570">
                <a:latin typeface="Times New Roman"/>
                <a:cs typeface="Times New Roman"/>
              </a:rPr>
              <a:t> </a:t>
            </a:r>
            <a:r>
              <a:rPr b="1" dirty="0" sz="3000" spc="-85">
                <a:latin typeface="Times New Roman"/>
                <a:cs typeface="Times New Roman"/>
              </a:rPr>
              <a:t>any  hydropower</a:t>
            </a:r>
            <a:r>
              <a:rPr b="1" dirty="0" sz="3000" spc="-110">
                <a:latin typeface="Times New Roman"/>
                <a:cs typeface="Times New Roman"/>
              </a:rPr>
              <a:t> </a:t>
            </a:r>
            <a:r>
              <a:rPr b="1" dirty="0" sz="3000" spc="-114">
                <a:latin typeface="Times New Roman"/>
                <a:cs typeface="Times New Roman"/>
              </a:rPr>
              <a:t>project.</a:t>
            </a:r>
            <a:endParaRPr sz="3000">
              <a:latin typeface="Times New Roman"/>
              <a:cs typeface="Times New Roman"/>
            </a:endParaRPr>
          </a:p>
          <a:p>
            <a:pPr algn="just" indent="-342900" marL="355600">
              <a:lnSpc>
                <a:spcPct val="100000"/>
              </a:lnSpc>
              <a:buFont typeface="Arial"/>
              <a:buChar char="•"/>
              <a:tabLst>
                <a:tab algn="l" pos="355600"/>
              </a:tabLst>
            </a:pPr>
            <a:r>
              <a:rPr b="1" dirty="0" sz="3000" spc="-190">
                <a:latin typeface="Times New Roman"/>
                <a:cs typeface="Times New Roman"/>
              </a:rPr>
              <a:t>Large </a:t>
            </a:r>
            <a:r>
              <a:rPr b="1" dirty="0" sz="3000" spc="-55">
                <a:latin typeface="Times New Roman"/>
                <a:cs typeface="Times New Roman"/>
              </a:rPr>
              <a:t>scale </a:t>
            </a:r>
            <a:r>
              <a:rPr b="1" dirty="0" sz="3000" spc="-60">
                <a:latin typeface="Times New Roman"/>
                <a:cs typeface="Times New Roman"/>
              </a:rPr>
              <a:t>initial </a:t>
            </a:r>
            <a:r>
              <a:rPr b="1" dirty="0" sz="3000" spc="-80">
                <a:latin typeface="Times New Roman"/>
                <a:cs typeface="Times New Roman"/>
              </a:rPr>
              <a:t>investment </a:t>
            </a:r>
            <a:r>
              <a:rPr b="1" dirty="0" sz="3000" spc="-50">
                <a:latin typeface="Times New Roman"/>
                <a:cs typeface="Times New Roman"/>
              </a:rPr>
              <a:t>is</a:t>
            </a:r>
            <a:r>
              <a:rPr b="1" dirty="0" sz="3000" spc="-10">
                <a:latin typeface="Times New Roman"/>
                <a:cs typeface="Times New Roman"/>
              </a:rPr>
              <a:t> </a:t>
            </a:r>
            <a:r>
              <a:rPr b="1" dirty="0" sz="3000" spc="-100">
                <a:latin typeface="Times New Roman"/>
                <a:cs typeface="Times New Roman"/>
              </a:rPr>
              <a:t>required.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object 2"/>
          <p:cNvSpPr/>
          <p:nvPr/>
        </p:nvSpPr>
        <p:spPr>
          <a:xfrm>
            <a:off x="534923" y="57911"/>
            <a:ext cx="8136635" cy="179070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9023" name="object 3"/>
          <p:cNvSpPr txBox="1">
            <a:spLocks noGrp="1"/>
          </p:cNvSpPr>
          <p:nvPr>
            <p:ph type="title"/>
          </p:nvPr>
        </p:nvSpPr>
        <p:spPr>
          <a:xfrm>
            <a:off x="486942" y="158623"/>
            <a:ext cx="8116428" cy="1244600"/>
          </a:xfrm>
          <a:prstGeom prst="rect"/>
        </p:spPr>
        <p:txBody>
          <a:bodyPr bIns="0" lIns="0" rIns="0" rtlCol="0" tIns="4445" vert="horz" wrap="square">
            <a:spAutoFit/>
          </a:bodyPr>
          <a:p>
            <a:pPr indent="-3014980" marL="3037205" marR="5080">
              <a:lnSpc>
                <a:spcPct val="101200"/>
              </a:lnSpc>
              <a:spcBef>
                <a:spcPts val="35"/>
              </a:spcBef>
            </a:pPr>
            <a:r>
              <a:rPr dirty="0" spc="-150"/>
              <a:t>Merits </a:t>
            </a:r>
            <a:r>
              <a:rPr dirty="0" spc="-795"/>
              <a:t>&amp; </a:t>
            </a:r>
            <a:r>
              <a:rPr dirty="0" spc="-120"/>
              <a:t>Demerits </a:t>
            </a:r>
            <a:r>
              <a:rPr dirty="0" spc="-80"/>
              <a:t>of </a:t>
            </a:r>
            <a:r>
              <a:rPr dirty="0" spc="-200"/>
              <a:t>Hydro </a:t>
            </a:r>
            <a:r>
              <a:rPr dirty="0" spc="-170"/>
              <a:t>Electric  </a:t>
            </a:r>
            <a:r>
              <a:rPr dirty="0" spc="-165"/>
              <a:t>Power</a:t>
            </a:r>
          </a:p>
        </p:txBody>
      </p:sp>
      <p:sp>
        <p:nvSpPr>
          <p:cNvPr id="1049024" name="object 4"/>
          <p:cNvSpPr/>
          <p:nvPr/>
        </p:nvSpPr>
        <p:spPr>
          <a:xfrm>
            <a:off x="240791" y="1566672"/>
            <a:ext cx="8622792" cy="4090416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9025" name="object 5"/>
          <p:cNvSpPr txBox="1"/>
          <p:nvPr/>
        </p:nvSpPr>
        <p:spPr>
          <a:xfrm>
            <a:off x="535940" y="1656029"/>
            <a:ext cx="8075295" cy="406971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85">
                <a:latin typeface="Times New Roman"/>
                <a:cs typeface="Times New Roman"/>
              </a:rPr>
              <a:t>The </a:t>
            </a:r>
            <a:r>
              <a:rPr b="1" dirty="0" sz="3200" spc="-30">
                <a:latin typeface="Times New Roman"/>
                <a:cs typeface="Times New Roman"/>
              </a:rPr>
              <a:t>high </a:t>
            </a:r>
            <a:r>
              <a:rPr b="1" dirty="0" sz="3200" spc="-80">
                <a:latin typeface="Times New Roman"/>
                <a:cs typeface="Times New Roman"/>
              </a:rPr>
              <a:t>cost </a:t>
            </a:r>
            <a:r>
              <a:rPr b="1" dirty="0" sz="3200" spc="-65">
                <a:latin typeface="Times New Roman"/>
                <a:cs typeface="Times New Roman"/>
              </a:rPr>
              <a:t>of </a:t>
            </a:r>
            <a:r>
              <a:rPr b="1" dirty="0" sz="3200" spc="-120">
                <a:latin typeface="Times New Roman"/>
                <a:cs typeface="Times New Roman"/>
              </a:rPr>
              <a:t>dam </a:t>
            </a:r>
            <a:r>
              <a:rPr b="1" dirty="0" sz="3200" spc="-75">
                <a:latin typeface="Times New Roman"/>
                <a:cs typeface="Times New Roman"/>
              </a:rPr>
              <a:t>construction </a:t>
            </a:r>
            <a:r>
              <a:rPr b="1" dirty="0" sz="3200" spc="-90">
                <a:latin typeface="Times New Roman"/>
                <a:cs typeface="Times New Roman"/>
              </a:rPr>
              <a:t>means </a:t>
            </a:r>
            <a:r>
              <a:rPr b="1" dirty="0" sz="3200" spc="-120">
                <a:latin typeface="Times New Roman"/>
                <a:cs typeface="Times New Roman"/>
              </a:rPr>
              <a:t>that  </a:t>
            </a:r>
            <a:r>
              <a:rPr b="1" dirty="0" sz="3200" spc="-85">
                <a:latin typeface="Times New Roman"/>
                <a:cs typeface="Times New Roman"/>
              </a:rPr>
              <a:t>they </a:t>
            </a:r>
            <a:r>
              <a:rPr b="1" dirty="0" sz="3200" spc="-110">
                <a:latin typeface="Times New Roman"/>
                <a:cs typeface="Times New Roman"/>
              </a:rPr>
              <a:t>must </a:t>
            </a:r>
            <a:r>
              <a:rPr b="1" dirty="0" sz="3200" spc="-105">
                <a:latin typeface="Times New Roman"/>
                <a:cs typeface="Times New Roman"/>
              </a:rPr>
              <a:t>operate </a:t>
            </a:r>
            <a:r>
              <a:rPr dirty="0" sz="3200" spc="25">
                <a:latin typeface="Times New Roman"/>
                <a:cs typeface="Times New Roman"/>
              </a:rPr>
              <a:t>for </a:t>
            </a:r>
            <a:r>
              <a:rPr dirty="0" sz="3200" spc="50">
                <a:latin typeface="Times New Roman"/>
                <a:cs typeface="Times New Roman"/>
              </a:rPr>
              <a:t>many </a:t>
            </a:r>
            <a:r>
              <a:rPr dirty="0" sz="3200" spc="10">
                <a:latin typeface="Times New Roman"/>
                <a:cs typeface="Times New Roman"/>
              </a:rPr>
              <a:t>decades </a:t>
            </a:r>
            <a:r>
              <a:rPr dirty="0" sz="3200" spc="5">
                <a:latin typeface="Times New Roman"/>
                <a:cs typeface="Times New Roman"/>
              </a:rPr>
              <a:t>to  become</a:t>
            </a:r>
            <a:r>
              <a:rPr dirty="0" sz="3200" spc="-35">
                <a:latin typeface="Times New Roman"/>
                <a:cs typeface="Times New Roman"/>
              </a:rPr>
              <a:t> </a:t>
            </a:r>
            <a:r>
              <a:rPr dirty="0" sz="3200" spc="10">
                <a:latin typeface="Times New Roman"/>
                <a:cs typeface="Times New Roman"/>
              </a:rPr>
              <a:t>profitable.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 marR="635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85">
                <a:latin typeface="Times New Roman"/>
                <a:cs typeface="Times New Roman"/>
              </a:rPr>
              <a:t>The </a:t>
            </a:r>
            <a:r>
              <a:rPr b="1" dirty="0" sz="3200" spc="-105">
                <a:latin typeface="Times New Roman"/>
                <a:cs typeface="Times New Roman"/>
              </a:rPr>
              <a:t>Submergence </a:t>
            </a:r>
            <a:r>
              <a:rPr b="1" dirty="0" sz="3200" spc="-65">
                <a:latin typeface="Times New Roman"/>
                <a:cs typeface="Times New Roman"/>
              </a:rPr>
              <a:t>of </a:t>
            </a:r>
            <a:r>
              <a:rPr b="1" dirty="0" sz="3200" spc="-80">
                <a:latin typeface="Times New Roman"/>
                <a:cs typeface="Times New Roman"/>
              </a:rPr>
              <a:t>large </a:t>
            </a:r>
            <a:r>
              <a:rPr b="1" dirty="0" sz="3200" spc="-110">
                <a:latin typeface="Times New Roman"/>
                <a:cs typeface="Times New Roman"/>
              </a:rPr>
              <a:t>areas </a:t>
            </a:r>
            <a:r>
              <a:rPr b="1" dirty="0" sz="3200" spc="-65">
                <a:latin typeface="Times New Roman"/>
                <a:cs typeface="Times New Roman"/>
              </a:rPr>
              <a:t>of </a:t>
            </a:r>
            <a:r>
              <a:rPr b="1" dirty="0" sz="3200" spc="-80">
                <a:latin typeface="Times New Roman"/>
                <a:cs typeface="Times New Roman"/>
              </a:rPr>
              <a:t>land </a:t>
            </a:r>
            <a:r>
              <a:rPr b="1" dirty="0" sz="3200" spc="-95">
                <a:latin typeface="Times New Roman"/>
                <a:cs typeface="Times New Roman"/>
              </a:rPr>
              <a:t>means  </a:t>
            </a:r>
            <a:r>
              <a:rPr b="1" dirty="0" sz="3200" spc="-105">
                <a:latin typeface="Times New Roman"/>
                <a:cs typeface="Times New Roman"/>
              </a:rPr>
              <a:t>that </a:t>
            </a:r>
            <a:r>
              <a:rPr b="1" dirty="0" sz="3200" spc="-70">
                <a:latin typeface="Times New Roman"/>
                <a:cs typeface="Times New Roman"/>
              </a:rPr>
              <a:t>the </a:t>
            </a:r>
            <a:r>
              <a:rPr b="1" dirty="0" sz="3200" spc="-95">
                <a:latin typeface="Times New Roman"/>
                <a:cs typeface="Times New Roman"/>
              </a:rPr>
              <a:t>natural </a:t>
            </a:r>
            <a:r>
              <a:rPr b="1" dirty="0" sz="3200" spc="-80">
                <a:latin typeface="Times New Roman"/>
                <a:cs typeface="Times New Roman"/>
              </a:rPr>
              <a:t>environment </a:t>
            </a:r>
            <a:r>
              <a:rPr dirty="0" sz="3200" spc="-55">
                <a:latin typeface="Times New Roman"/>
                <a:cs typeface="Times New Roman"/>
              </a:rPr>
              <a:t>is</a:t>
            </a:r>
            <a:r>
              <a:rPr dirty="0" sz="3200" spc="-50">
                <a:latin typeface="Times New Roman"/>
                <a:cs typeface="Times New Roman"/>
              </a:rPr>
              <a:t> </a:t>
            </a:r>
            <a:r>
              <a:rPr dirty="0" sz="3200" spc="-5">
                <a:latin typeface="Times New Roman"/>
                <a:cs typeface="Times New Roman"/>
              </a:rPr>
              <a:t>destroyed.</a:t>
            </a:r>
            <a:endParaRPr sz="3200">
              <a:latin typeface="Times New Roman"/>
              <a:cs typeface="Times New Roman"/>
            </a:endParaRPr>
          </a:p>
          <a:p>
            <a:pPr algn="just" indent="-342900" marL="355600" marR="571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185">
                <a:latin typeface="Times New Roman"/>
                <a:cs typeface="Times New Roman"/>
              </a:rPr>
              <a:t>The </a:t>
            </a:r>
            <a:r>
              <a:rPr b="1" dirty="0" sz="3200" spc="-70">
                <a:latin typeface="Times New Roman"/>
                <a:cs typeface="Times New Roman"/>
              </a:rPr>
              <a:t>building of </a:t>
            </a:r>
            <a:r>
              <a:rPr b="1" dirty="0" sz="3200" spc="-80">
                <a:latin typeface="Times New Roman"/>
                <a:cs typeface="Times New Roman"/>
              </a:rPr>
              <a:t>large </a:t>
            </a:r>
            <a:r>
              <a:rPr b="1" dirty="0" sz="3200" spc="-130">
                <a:latin typeface="Times New Roman"/>
                <a:cs typeface="Times New Roman"/>
              </a:rPr>
              <a:t>dams </a:t>
            </a:r>
            <a:r>
              <a:rPr b="1" dirty="0" sz="3200" spc="-55">
                <a:latin typeface="Times New Roman"/>
                <a:cs typeface="Times New Roman"/>
              </a:rPr>
              <a:t>can </a:t>
            </a:r>
            <a:r>
              <a:rPr b="1" dirty="0" sz="3200" spc="-60">
                <a:latin typeface="Times New Roman"/>
                <a:cs typeface="Times New Roman"/>
              </a:rPr>
              <a:t>cause </a:t>
            </a:r>
            <a:r>
              <a:rPr b="1" dirty="0" sz="3200" spc="-80">
                <a:latin typeface="Times New Roman"/>
                <a:cs typeface="Times New Roman"/>
              </a:rPr>
              <a:t>serious  </a:t>
            </a:r>
            <a:r>
              <a:rPr b="1" dirty="0" sz="3200" spc="-45">
                <a:latin typeface="Times New Roman"/>
                <a:cs typeface="Times New Roman"/>
              </a:rPr>
              <a:t>geological</a:t>
            </a:r>
            <a:r>
              <a:rPr b="1" dirty="0" sz="3200" spc="-125">
                <a:latin typeface="Times New Roman"/>
                <a:cs typeface="Times New Roman"/>
              </a:rPr>
              <a:t> </a:t>
            </a:r>
            <a:r>
              <a:rPr b="1" dirty="0" sz="3200" spc="-105">
                <a:latin typeface="Times New Roman"/>
                <a:cs typeface="Times New Roman"/>
              </a:rPr>
              <a:t>damage.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object 2"/>
          <p:cNvGrpSpPr/>
          <p:nvPr/>
        </p:nvGrpSpPr>
        <p:grpSpPr>
          <a:xfrm>
            <a:off x="605027" y="74676"/>
            <a:ext cx="8082280" cy="1736089"/>
            <a:chOff x="605027" y="74676"/>
            <a:chExt cx="8082280" cy="1736089"/>
          </a:xfrm>
        </p:grpSpPr>
        <p:sp>
          <p:nvSpPr>
            <p:cNvPr id="1049026" name="object 3"/>
            <p:cNvSpPr/>
            <p:nvPr/>
          </p:nvSpPr>
          <p:spPr>
            <a:xfrm>
              <a:off x="605027" y="74676"/>
              <a:ext cx="8081772" cy="1118615"/>
            </a:xfrm>
            <a:prstGeom prst="rect"/>
            <a:blipFill>
              <a:blip xmlns:r="http://schemas.openxmlformats.org/officeDocument/2006/relationships" r:embed="rId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27" name="object 4"/>
            <p:cNvSpPr/>
            <p:nvPr/>
          </p:nvSpPr>
          <p:spPr>
            <a:xfrm>
              <a:off x="3619500" y="691895"/>
              <a:ext cx="2055876" cy="1118615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  <p:sp>
        <p:nvSpPr>
          <p:cNvPr id="1049028" name="object 5"/>
          <p:cNvSpPr txBox="1">
            <a:spLocks noGrp="1"/>
          </p:cNvSpPr>
          <p:nvPr>
            <p:ph type="title"/>
          </p:nvPr>
        </p:nvSpPr>
        <p:spPr>
          <a:xfrm>
            <a:off x="560397" y="158623"/>
            <a:ext cx="8015296" cy="1244600"/>
          </a:xfrm>
          <a:prstGeom prst="rect"/>
        </p:spPr>
        <p:txBody>
          <a:bodyPr bIns="0" lIns="0" rIns="0" rtlCol="0" tIns="4445" vert="horz" wrap="square">
            <a:spAutoFit/>
          </a:bodyPr>
          <a:p>
            <a:pPr indent="-3014980" marL="3037205" marR="5080">
              <a:lnSpc>
                <a:spcPct val="101200"/>
              </a:lnSpc>
              <a:spcBef>
                <a:spcPts val="35"/>
              </a:spcBef>
            </a:pPr>
            <a:r>
              <a:rPr dirty="0" spc="-150"/>
              <a:t>Merits </a:t>
            </a:r>
            <a:r>
              <a:rPr dirty="0" spc="-795"/>
              <a:t>&amp; </a:t>
            </a:r>
            <a:r>
              <a:rPr dirty="0" spc="-120"/>
              <a:t>Demerits </a:t>
            </a:r>
            <a:r>
              <a:rPr dirty="0" spc="-80"/>
              <a:t>of </a:t>
            </a:r>
            <a:r>
              <a:rPr dirty="0" spc="-200"/>
              <a:t>Hydro </a:t>
            </a:r>
            <a:r>
              <a:rPr dirty="0" spc="-170"/>
              <a:t>Electric  </a:t>
            </a:r>
            <a:r>
              <a:rPr dirty="0" spc="-165"/>
              <a:t>Power</a:t>
            </a:r>
          </a:p>
        </p:txBody>
      </p:sp>
      <p:grpSp>
        <p:nvGrpSpPr>
          <p:cNvPr id="184" name="object 6"/>
          <p:cNvGrpSpPr/>
          <p:nvPr/>
        </p:nvGrpSpPr>
        <p:grpSpPr>
          <a:xfrm>
            <a:off x="327659" y="1484375"/>
            <a:ext cx="8529955" cy="4741545"/>
            <a:chOff x="327659" y="1484375"/>
            <a:chExt cx="8529955" cy="4741545"/>
          </a:xfrm>
        </p:grpSpPr>
        <p:sp>
          <p:nvSpPr>
            <p:cNvPr id="1049029" name="object 7"/>
            <p:cNvSpPr/>
            <p:nvPr/>
          </p:nvSpPr>
          <p:spPr>
            <a:xfrm>
              <a:off x="327659" y="1484375"/>
              <a:ext cx="600456" cy="786384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0" name="object 8"/>
            <p:cNvSpPr/>
            <p:nvPr/>
          </p:nvSpPr>
          <p:spPr>
            <a:xfrm>
              <a:off x="655319" y="1490471"/>
              <a:ext cx="1926336" cy="842772"/>
            </a:xfrm>
            <a:prstGeom prst="rect"/>
            <a:blipFill>
              <a:blip xmlns:r="http://schemas.openxmlformats.org/officeDocument/2006/relationships" r:embed="rId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1" name="object 9"/>
            <p:cNvSpPr/>
            <p:nvPr/>
          </p:nvSpPr>
          <p:spPr>
            <a:xfrm>
              <a:off x="2193036" y="1490471"/>
              <a:ext cx="1696212" cy="842772"/>
            </a:xfrm>
            <a:prstGeom prst="rect"/>
            <a:blipFill>
              <a:blip xmlns:r="http://schemas.openxmlformats.org/officeDocument/2006/relationships" r:embed="rId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2" name="object 10"/>
            <p:cNvSpPr/>
            <p:nvPr/>
          </p:nvSpPr>
          <p:spPr>
            <a:xfrm>
              <a:off x="3500627" y="1490471"/>
              <a:ext cx="1883664" cy="842772"/>
            </a:xfrm>
            <a:prstGeom prst="rect"/>
            <a:blipFill>
              <a:blip xmlns:r="http://schemas.openxmlformats.org/officeDocument/2006/relationships" r:embed="rId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3" name="object 11"/>
            <p:cNvSpPr/>
            <p:nvPr/>
          </p:nvSpPr>
          <p:spPr>
            <a:xfrm>
              <a:off x="4995671" y="1490471"/>
              <a:ext cx="1075944" cy="842772"/>
            </a:xfrm>
            <a:prstGeom prst="rect"/>
            <a:blipFill>
              <a:blip xmlns:r="http://schemas.openxmlformats.org/officeDocument/2006/relationships" r:embed="rId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4" name="object 12"/>
            <p:cNvSpPr/>
            <p:nvPr/>
          </p:nvSpPr>
          <p:spPr>
            <a:xfrm>
              <a:off x="5682995" y="1490471"/>
              <a:ext cx="1490472" cy="842772"/>
            </a:xfrm>
            <a:prstGeom prst="rect"/>
            <a:blipFill>
              <a:blip xmlns:r="http://schemas.openxmlformats.org/officeDocument/2006/relationships" r:embed="rId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5" name="object 13"/>
            <p:cNvSpPr/>
            <p:nvPr/>
          </p:nvSpPr>
          <p:spPr>
            <a:xfrm>
              <a:off x="6786371" y="1490471"/>
              <a:ext cx="801624" cy="842772"/>
            </a:xfrm>
            <a:prstGeom prst="rect"/>
            <a:blipFill>
              <a:blip xmlns:r="http://schemas.openxmlformats.org/officeDocument/2006/relationships" r:embed="rId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6" name="object 14"/>
            <p:cNvSpPr/>
            <p:nvPr/>
          </p:nvSpPr>
          <p:spPr>
            <a:xfrm>
              <a:off x="7199376" y="1490471"/>
              <a:ext cx="1307592" cy="842772"/>
            </a:xfrm>
            <a:prstGeom prst="rect"/>
            <a:blipFill>
              <a:blip xmlns:r="http://schemas.openxmlformats.org/officeDocument/2006/relationships" r:embed="rId1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7" name="object 15"/>
            <p:cNvSpPr/>
            <p:nvPr/>
          </p:nvSpPr>
          <p:spPr>
            <a:xfrm>
              <a:off x="8118348" y="1490471"/>
              <a:ext cx="739140" cy="842772"/>
            </a:xfrm>
            <a:prstGeom prst="rect"/>
            <a:blipFill>
              <a:blip xmlns:r="http://schemas.openxmlformats.org/officeDocument/2006/relationships" r:embed="rId1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8" name="object 16"/>
            <p:cNvSpPr/>
            <p:nvPr/>
          </p:nvSpPr>
          <p:spPr>
            <a:xfrm>
              <a:off x="655319" y="1901951"/>
              <a:ext cx="1324356" cy="842772"/>
            </a:xfrm>
            <a:prstGeom prst="rect"/>
            <a:blipFill>
              <a:blip xmlns:r="http://schemas.openxmlformats.org/officeDocument/2006/relationships" r:embed="rId1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39" name="object 17"/>
            <p:cNvSpPr/>
            <p:nvPr/>
          </p:nvSpPr>
          <p:spPr>
            <a:xfrm>
              <a:off x="1581912" y="1901951"/>
              <a:ext cx="809244" cy="842772"/>
            </a:xfrm>
            <a:prstGeom prst="rect"/>
            <a:blipFill>
              <a:blip xmlns:r="http://schemas.openxmlformats.org/officeDocument/2006/relationships" r:embed="rId1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0" name="object 18"/>
            <p:cNvSpPr/>
            <p:nvPr/>
          </p:nvSpPr>
          <p:spPr>
            <a:xfrm>
              <a:off x="1993392" y="1901951"/>
              <a:ext cx="981456" cy="842772"/>
            </a:xfrm>
            <a:prstGeom prst="rect"/>
            <a:blipFill>
              <a:blip xmlns:r="http://schemas.openxmlformats.org/officeDocument/2006/relationships" r:embed="rId1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1" name="object 19"/>
            <p:cNvSpPr/>
            <p:nvPr/>
          </p:nvSpPr>
          <p:spPr>
            <a:xfrm>
              <a:off x="2575559" y="1901951"/>
              <a:ext cx="1120139" cy="842772"/>
            </a:xfrm>
            <a:prstGeom prst="rect"/>
            <a:blipFill>
              <a:blip xmlns:r="http://schemas.openxmlformats.org/officeDocument/2006/relationships" r:embed="rId1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2" name="object 20"/>
            <p:cNvSpPr/>
            <p:nvPr/>
          </p:nvSpPr>
          <p:spPr>
            <a:xfrm>
              <a:off x="3297936" y="1901951"/>
              <a:ext cx="978408" cy="842772"/>
            </a:xfrm>
            <a:prstGeom prst="rect"/>
            <a:blipFill>
              <a:blip xmlns:r="http://schemas.openxmlformats.org/officeDocument/2006/relationships" r:embed="rId1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3" name="object 21"/>
            <p:cNvSpPr/>
            <p:nvPr/>
          </p:nvSpPr>
          <p:spPr>
            <a:xfrm>
              <a:off x="3878580" y="1901951"/>
              <a:ext cx="1307591" cy="842772"/>
            </a:xfrm>
            <a:prstGeom prst="rect"/>
            <a:blipFill>
              <a:blip xmlns:r="http://schemas.openxmlformats.org/officeDocument/2006/relationships" r:embed="rId1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4" name="object 22"/>
            <p:cNvSpPr/>
            <p:nvPr/>
          </p:nvSpPr>
          <p:spPr>
            <a:xfrm>
              <a:off x="4788407" y="1901951"/>
              <a:ext cx="1225296" cy="842772"/>
            </a:xfrm>
            <a:prstGeom prst="rect"/>
            <a:blipFill>
              <a:blip xmlns:r="http://schemas.openxmlformats.org/officeDocument/2006/relationships" r:embed="rId1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5" name="object 23"/>
            <p:cNvSpPr/>
            <p:nvPr/>
          </p:nvSpPr>
          <p:spPr>
            <a:xfrm>
              <a:off x="5614415" y="1901951"/>
              <a:ext cx="1225295" cy="842772"/>
            </a:xfrm>
            <a:prstGeom prst="rect"/>
            <a:blipFill>
              <a:blip xmlns:r="http://schemas.openxmlformats.org/officeDocument/2006/relationships" r:embed="rId1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6" name="object 24"/>
            <p:cNvSpPr/>
            <p:nvPr/>
          </p:nvSpPr>
          <p:spPr>
            <a:xfrm>
              <a:off x="6441948" y="1901951"/>
              <a:ext cx="1565148" cy="842772"/>
            </a:xfrm>
            <a:prstGeom prst="rect"/>
            <a:blipFill>
              <a:blip xmlns:r="http://schemas.openxmlformats.org/officeDocument/2006/relationships" r:embed="rId1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7" name="object 25"/>
            <p:cNvSpPr/>
            <p:nvPr/>
          </p:nvSpPr>
          <p:spPr>
            <a:xfrm>
              <a:off x="7609331" y="1901951"/>
              <a:ext cx="790955" cy="842772"/>
            </a:xfrm>
            <a:prstGeom prst="rect"/>
            <a:blipFill>
              <a:blip xmlns:r="http://schemas.openxmlformats.org/officeDocument/2006/relationships" r:embed="rId2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8" name="object 26"/>
            <p:cNvSpPr/>
            <p:nvPr/>
          </p:nvSpPr>
          <p:spPr>
            <a:xfrm>
              <a:off x="8002524" y="1901951"/>
              <a:ext cx="854964" cy="842772"/>
            </a:xfrm>
            <a:prstGeom prst="rect"/>
            <a:blipFill>
              <a:blip xmlns:r="http://schemas.openxmlformats.org/officeDocument/2006/relationships" r:embed="rId2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49" name="object 27"/>
            <p:cNvSpPr/>
            <p:nvPr/>
          </p:nvSpPr>
          <p:spPr>
            <a:xfrm>
              <a:off x="655319" y="2313431"/>
              <a:ext cx="1912620" cy="842772"/>
            </a:xfrm>
            <a:prstGeom prst="rect"/>
            <a:blipFill>
              <a:blip xmlns:r="http://schemas.openxmlformats.org/officeDocument/2006/relationships" r:embed="rId2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0" name="object 28"/>
            <p:cNvSpPr/>
            <p:nvPr/>
          </p:nvSpPr>
          <p:spPr>
            <a:xfrm>
              <a:off x="2247899" y="2313431"/>
              <a:ext cx="1063752" cy="842772"/>
            </a:xfrm>
            <a:prstGeom prst="rect"/>
            <a:blipFill>
              <a:blip xmlns:r="http://schemas.openxmlformats.org/officeDocument/2006/relationships" r:embed="rId2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1" name="object 29"/>
            <p:cNvSpPr/>
            <p:nvPr/>
          </p:nvSpPr>
          <p:spPr>
            <a:xfrm>
              <a:off x="2906267" y="2313431"/>
              <a:ext cx="1027176" cy="842772"/>
            </a:xfrm>
            <a:prstGeom prst="rect"/>
            <a:blipFill>
              <a:blip xmlns:r="http://schemas.openxmlformats.org/officeDocument/2006/relationships" r:embed="rId2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2" name="object 30"/>
            <p:cNvSpPr/>
            <p:nvPr/>
          </p:nvSpPr>
          <p:spPr>
            <a:xfrm>
              <a:off x="3529583" y="2313431"/>
              <a:ext cx="967739" cy="842772"/>
            </a:xfrm>
            <a:prstGeom prst="rect"/>
            <a:blipFill>
              <a:blip xmlns:r="http://schemas.openxmlformats.org/officeDocument/2006/relationships" r:embed="rId2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3" name="object 31"/>
            <p:cNvSpPr/>
            <p:nvPr/>
          </p:nvSpPr>
          <p:spPr>
            <a:xfrm>
              <a:off x="4091939" y="2313431"/>
              <a:ext cx="797051" cy="842772"/>
            </a:xfrm>
            <a:prstGeom prst="rect"/>
            <a:blipFill>
              <a:blip xmlns:r="http://schemas.openxmlformats.org/officeDocument/2006/relationships" r:embed="rId2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4" name="object 32"/>
            <p:cNvSpPr/>
            <p:nvPr/>
          </p:nvSpPr>
          <p:spPr>
            <a:xfrm>
              <a:off x="4485131" y="2313431"/>
              <a:ext cx="1502664" cy="842772"/>
            </a:xfrm>
            <a:prstGeom prst="rect"/>
            <a:blipFill>
              <a:blip xmlns:r="http://schemas.openxmlformats.org/officeDocument/2006/relationships" r:embed="rId2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5" name="object 33"/>
            <p:cNvSpPr/>
            <p:nvPr/>
          </p:nvSpPr>
          <p:spPr>
            <a:xfrm>
              <a:off x="5583936" y="2313431"/>
              <a:ext cx="1086612" cy="842772"/>
            </a:xfrm>
            <a:prstGeom prst="rect"/>
            <a:blipFill>
              <a:blip xmlns:r="http://schemas.openxmlformats.org/officeDocument/2006/relationships" r:embed="rId2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6" name="object 34"/>
            <p:cNvSpPr/>
            <p:nvPr/>
          </p:nvSpPr>
          <p:spPr>
            <a:xfrm>
              <a:off x="6266688" y="2313431"/>
              <a:ext cx="1796795" cy="842772"/>
            </a:xfrm>
            <a:prstGeom prst="rect"/>
            <a:blipFill>
              <a:blip xmlns:r="http://schemas.openxmlformats.org/officeDocument/2006/relationships" r:embed="rId2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7" name="object 35"/>
            <p:cNvSpPr/>
            <p:nvPr/>
          </p:nvSpPr>
          <p:spPr>
            <a:xfrm>
              <a:off x="7563612" y="2313431"/>
              <a:ext cx="577596" cy="842772"/>
            </a:xfrm>
            <a:prstGeom prst="rect"/>
            <a:blipFill>
              <a:blip xmlns:r="http://schemas.openxmlformats.org/officeDocument/2006/relationships" r:embed="rId3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8" name="object 36"/>
            <p:cNvSpPr/>
            <p:nvPr/>
          </p:nvSpPr>
          <p:spPr>
            <a:xfrm>
              <a:off x="327659" y="2810255"/>
              <a:ext cx="600456" cy="786384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59" name="object 37"/>
            <p:cNvSpPr/>
            <p:nvPr/>
          </p:nvSpPr>
          <p:spPr>
            <a:xfrm>
              <a:off x="655319" y="2816351"/>
              <a:ext cx="1377696" cy="842772"/>
            </a:xfrm>
            <a:prstGeom prst="rect"/>
            <a:blipFill>
              <a:blip xmlns:r="http://schemas.openxmlformats.org/officeDocument/2006/relationships" r:embed="rId3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0" name="object 38"/>
            <p:cNvSpPr/>
            <p:nvPr/>
          </p:nvSpPr>
          <p:spPr>
            <a:xfrm>
              <a:off x="1635251" y="2816351"/>
              <a:ext cx="1210056" cy="842772"/>
            </a:xfrm>
            <a:prstGeom prst="rect"/>
            <a:blipFill>
              <a:blip xmlns:r="http://schemas.openxmlformats.org/officeDocument/2006/relationships" r:embed="rId3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1" name="object 39"/>
            <p:cNvSpPr/>
            <p:nvPr/>
          </p:nvSpPr>
          <p:spPr>
            <a:xfrm>
              <a:off x="2449067" y="2816351"/>
              <a:ext cx="1824228" cy="842772"/>
            </a:xfrm>
            <a:prstGeom prst="rect"/>
            <a:blipFill>
              <a:blip xmlns:r="http://schemas.openxmlformats.org/officeDocument/2006/relationships" r:embed="rId3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2" name="object 40"/>
            <p:cNvSpPr/>
            <p:nvPr/>
          </p:nvSpPr>
          <p:spPr>
            <a:xfrm>
              <a:off x="3877056" y="2816351"/>
              <a:ext cx="981455" cy="842772"/>
            </a:xfrm>
            <a:prstGeom prst="rect"/>
            <a:blipFill>
              <a:blip xmlns:r="http://schemas.openxmlformats.org/officeDocument/2006/relationships" r:embed="rId1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3" name="object 41"/>
            <p:cNvSpPr/>
            <p:nvPr/>
          </p:nvSpPr>
          <p:spPr>
            <a:xfrm>
              <a:off x="4460748" y="2816351"/>
              <a:ext cx="1801368" cy="842772"/>
            </a:xfrm>
            <a:prstGeom prst="rect"/>
            <a:blipFill>
              <a:blip xmlns:r="http://schemas.openxmlformats.org/officeDocument/2006/relationships" r:embed="rId3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4" name="object 42"/>
            <p:cNvSpPr/>
            <p:nvPr/>
          </p:nvSpPr>
          <p:spPr>
            <a:xfrm>
              <a:off x="5865875" y="2816351"/>
              <a:ext cx="800100" cy="842772"/>
            </a:xfrm>
            <a:prstGeom prst="rect"/>
            <a:blipFill>
              <a:blip xmlns:r="http://schemas.openxmlformats.org/officeDocument/2006/relationships" r:embed="rId3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5" name="object 43"/>
            <p:cNvSpPr/>
            <p:nvPr/>
          </p:nvSpPr>
          <p:spPr>
            <a:xfrm>
              <a:off x="6269736" y="2816351"/>
              <a:ext cx="675132" cy="842772"/>
            </a:xfrm>
            <a:prstGeom prst="rect"/>
            <a:blipFill>
              <a:blip xmlns:r="http://schemas.openxmlformats.org/officeDocument/2006/relationships" r:embed="rId3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6" name="object 44"/>
            <p:cNvSpPr/>
            <p:nvPr/>
          </p:nvSpPr>
          <p:spPr>
            <a:xfrm>
              <a:off x="6548627" y="2816351"/>
              <a:ext cx="1240535" cy="842772"/>
            </a:xfrm>
            <a:prstGeom prst="rect"/>
            <a:blipFill>
              <a:blip xmlns:r="http://schemas.openxmlformats.org/officeDocument/2006/relationships" r:embed="rId3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7" name="object 45"/>
            <p:cNvSpPr/>
            <p:nvPr/>
          </p:nvSpPr>
          <p:spPr>
            <a:xfrm>
              <a:off x="7392924" y="2816351"/>
              <a:ext cx="809244" cy="842772"/>
            </a:xfrm>
            <a:prstGeom prst="rect"/>
            <a:blipFill>
              <a:blip xmlns:r="http://schemas.openxmlformats.org/officeDocument/2006/relationships" r:embed="rId1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8" name="object 46"/>
            <p:cNvSpPr/>
            <p:nvPr/>
          </p:nvSpPr>
          <p:spPr>
            <a:xfrm>
              <a:off x="7805928" y="2816351"/>
              <a:ext cx="1051559" cy="842772"/>
            </a:xfrm>
            <a:prstGeom prst="rect"/>
            <a:blipFill>
              <a:blip xmlns:r="http://schemas.openxmlformats.org/officeDocument/2006/relationships" r:embed="rId3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69" name="object 47"/>
            <p:cNvSpPr/>
            <p:nvPr/>
          </p:nvSpPr>
          <p:spPr>
            <a:xfrm>
              <a:off x="655319" y="3227831"/>
              <a:ext cx="1694688" cy="842771"/>
            </a:xfrm>
            <a:prstGeom prst="rect"/>
            <a:blipFill>
              <a:blip xmlns:r="http://schemas.openxmlformats.org/officeDocument/2006/relationships" r:embed="rId3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0" name="object 48"/>
            <p:cNvSpPr/>
            <p:nvPr/>
          </p:nvSpPr>
          <p:spPr>
            <a:xfrm>
              <a:off x="1950720" y="3227831"/>
              <a:ext cx="1601724" cy="842771"/>
            </a:xfrm>
            <a:prstGeom prst="rect"/>
            <a:blipFill>
              <a:blip xmlns:r="http://schemas.openxmlformats.org/officeDocument/2006/relationships" r:embed="rId4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1" name="object 49"/>
            <p:cNvSpPr/>
            <p:nvPr/>
          </p:nvSpPr>
          <p:spPr>
            <a:xfrm>
              <a:off x="3153155" y="3227831"/>
              <a:ext cx="1482852" cy="842771"/>
            </a:xfrm>
            <a:prstGeom prst="rect"/>
            <a:blipFill>
              <a:blip xmlns:r="http://schemas.openxmlformats.org/officeDocument/2006/relationships" r:embed="rId4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2" name="object 50"/>
            <p:cNvSpPr/>
            <p:nvPr/>
          </p:nvSpPr>
          <p:spPr>
            <a:xfrm>
              <a:off x="4236719" y="3227831"/>
              <a:ext cx="1100327" cy="842771"/>
            </a:xfrm>
            <a:prstGeom prst="rect"/>
            <a:blipFill>
              <a:blip xmlns:r="http://schemas.openxmlformats.org/officeDocument/2006/relationships" r:embed="rId4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3" name="object 51"/>
            <p:cNvSpPr/>
            <p:nvPr/>
          </p:nvSpPr>
          <p:spPr>
            <a:xfrm>
              <a:off x="4937759" y="3227831"/>
              <a:ext cx="979932" cy="842771"/>
            </a:xfrm>
            <a:prstGeom prst="rect"/>
            <a:blipFill>
              <a:blip xmlns:r="http://schemas.openxmlformats.org/officeDocument/2006/relationships" r:embed="rId4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4" name="object 52"/>
            <p:cNvSpPr/>
            <p:nvPr/>
          </p:nvSpPr>
          <p:spPr>
            <a:xfrm>
              <a:off x="5516880" y="3227831"/>
              <a:ext cx="1377696" cy="842771"/>
            </a:xfrm>
            <a:prstGeom prst="rect"/>
            <a:blipFill>
              <a:blip xmlns:r="http://schemas.openxmlformats.org/officeDocument/2006/relationships" r:embed="rId4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5" name="object 53"/>
            <p:cNvSpPr/>
            <p:nvPr/>
          </p:nvSpPr>
          <p:spPr>
            <a:xfrm>
              <a:off x="6493763" y="3227831"/>
              <a:ext cx="1517904" cy="842771"/>
            </a:xfrm>
            <a:prstGeom prst="rect"/>
            <a:blipFill>
              <a:blip xmlns:r="http://schemas.openxmlformats.org/officeDocument/2006/relationships" r:embed="rId4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6" name="object 54"/>
            <p:cNvSpPr/>
            <p:nvPr/>
          </p:nvSpPr>
          <p:spPr>
            <a:xfrm>
              <a:off x="7612379" y="3227831"/>
              <a:ext cx="1245107" cy="842771"/>
            </a:xfrm>
            <a:prstGeom prst="rect"/>
            <a:blipFill>
              <a:blip xmlns:r="http://schemas.openxmlformats.org/officeDocument/2006/relationships" r:embed="rId4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7" name="object 55"/>
            <p:cNvSpPr/>
            <p:nvPr/>
          </p:nvSpPr>
          <p:spPr>
            <a:xfrm>
              <a:off x="655319" y="3639311"/>
              <a:ext cx="981456" cy="842771"/>
            </a:xfrm>
            <a:prstGeom prst="rect"/>
            <a:blipFill>
              <a:blip xmlns:r="http://schemas.openxmlformats.org/officeDocument/2006/relationships" r:embed="rId4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8" name="object 56"/>
            <p:cNvSpPr/>
            <p:nvPr/>
          </p:nvSpPr>
          <p:spPr>
            <a:xfrm>
              <a:off x="1261871" y="3639311"/>
              <a:ext cx="1275588" cy="842771"/>
            </a:xfrm>
            <a:prstGeom prst="rect"/>
            <a:blipFill>
              <a:blip xmlns:r="http://schemas.openxmlformats.org/officeDocument/2006/relationships" r:embed="rId4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79" name="object 57"/>
            <p:cNvSpPr/>
            <p:nvPr/>
          </p:nvSpPr>
          <p:spPr>
            <a:xfrm>
              <a:off x="2161031" y="3639311"/>
              <a:ext cx="1240536" cy="842771"/>
            </a:xfrm>
            <a:prstGeom prst="rect"/>
            <a:blipFill>
              <a:blip xmlns:r="http://schemas.openxmlformats.org/officeDocument/2006/relationships" r:embed="rId3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0" name="object 58"/>
            <p:cNvSpPr/>
            <p:nvPr/>
          </p:nvSpPr>
          <p:spPr>
            <a:xfrm>
              <a:off x="3028187" y="3639311"/>
              <a:ext cx="813815" cy="842771"/>
            </a:xfrm>
            <a:prstGeom prst="rect"/>
            <a:blipFill>
              <a:blip xmlns:r="http://schemas.openxmlformats.org/officeDocument/2006/relationships" r:embed="rId4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1" name="object 59"/>
            <p:cNvSpPr/>
            <p:nvPr/>
          </p:nvSpPr>
          <p:spPr>
            <a:xfrm>
              <a:off x="3467099" y="3639311"/>
              <a:ext cx="989076" cy="842771"/>
            </a:xfrm>
            <a:prstGeom prst="rect"/>
            <a:blipFill>
              <a:blip xmlns:r="http://schemas.openxmlformats.org/officeDocument/2006/relationships" r:embed="rId5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2" name="object 60"/>
            <p:cNvSpPr/>
            <p:nvPr/>
          </p:nvSpPr>
          <p:spPr>
            <a:xfrm>
              <a:off x="4081271" y="3639311"/>
              <a:ext cx="1991868" cy="842771"/>
            </a:xfrm>
            <a:prstGeom prst="rect"/>
            <a:blipFill>
              <a:blip xmlns:r="http://schemas.openxmlformats.org/officeDocument/2006/relationships" r:embed="rId5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3" name="object 61"/>
            <p:cNvSpPr/>
            <p:nvPr/>
          </p:nvSpPr>
          <p:spPr>
            <a:xfrm>
              <a:off x="5698236" y="3639311"/>
              <a:ext cx="1720595" cy="842771"/>
            </a:xfrm>
            <a:prstGeom prst="rect"/>
            <a:blipFill>
              <a:blip xmlns:r="http://schemas.openxmlformats.org/officeDocument/2006/relationships" r:embed="rId5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4" name="object 62"/>
            <p:cNvSpPr/>
            <p:nvPr/>
          </p:nvSpPr>
          <p:spPr>
            <a:xfrm>
              <a:off x="7043928" y="3639311"/>
              <a:ext cx="745235" cy="842771"/>
            </a:xfrm>
            <a:prstGeom prst="rect"/>
            <a:blipFill>
              <a:blip xmlns:r="http://schemas.openxmlformats.org/officeDocument/2006/relationships" r:embed="rId5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5" name="object 63"/>
            <p:cNvSpPr/>
            <p:nvPr/>
          </p:nvSpPr>
          <p:spPr>
            <a:xfrm>
              <a:off x="7414259" y="3639311"/>
              <a:ext cx="1010411" cy="842771"/>
            </a:xfrm>
            <a:prstGeom prst="rect"/>
            <a:blipFill>
              <a:blip xmlns:r="http://schemas.openxmlformats.org/officeDocument/2006/relationships" r:embed="rId5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6" name="object 64"/>
            <p:cNvSpPr/>
            <p:nvPr/>
          </p:nvSpPr>
          <p:spPr>
            <a:xfrm>
              <a:off x="8051291" y="3639311"/>
              <a:ext cx="806196" cy="842771"/>
            </a:xfrm>
            <a:prstGeom prst="rect"/>
            <a:blipFill>
              <a:blip xmlns:r="http://schemas.openxmlformats.org/officeDocument/2006/relationships" r:embed="rId5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7" name="object 65"/>
            <p:cNvSpPr/>
            <p:nvPr/>
          </p:nvSpPr>
          <p:spPr>
            <a:xfrm>
              <a:off x="655319" y="4050791"/>
              <a:ext cx="1242060" cy="842772"/>
            </a:xfrm>
            <a:prstGeom prst="rect"/>
            <a:blipFill>
              <a:blip xmlns:r="http://schemas.openxmlformats.org/officeDocument/2006/relationships" r:embed="rId5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8" name="object 66"/>
            <p:cNvSpPr/>
            <p:nvPr/>
          </p:nvSpPr>
          <p:spPr>
            <a:xfrm>
              <a:off x="1546859" y="4050791"/>
              <a:ext cx="1621536" cy="842772"/>
            </a:xfrm>
            <a:prstGeom prst="rect"/>
            <a:blipFill>
              <a:blip xmlns:r="http://schemas.openxmlformats.org/officeDocument/2006/relationships" r:embed="rId5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89" name="object 67"/>
            <p:cNvSpPr/>
            <p:nvPr/>
          </p:nvSpPr>
          <p:spPr>
            <a:xfrm>
              <a:off x="2668524" y="4050791"/>
              <a:ext cx="577595" cy="842772"/>
            </a:xfrm>
            <a:prstGeom prst="rect"/>
            <a:blipFill>
              <a:blip xmlns:r="http://schemas.openxmlformats.org/officeDocument/2006/relationships" r:embed="rId3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0" name="object 68"/>
            <p:cNvSpPr/>
            <p:nvPr/>
          </p:nvSpPr>
          <p:spPr>
            <a:xfrm>
              <a:off x="2895599" y="4050791"/>
              <a:ext cx="1153668" cy="842772"/>
            </a:xfrm>
            <a:prstGeom prst="rect"/>
            <a:blipFill>
              <a:blip xmlns:r="http://schemas.openxmlformats.org/officeDocument/2006/relationships" r:embed="rId5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1" name="object 69"/>
            <p:cNvSpPr/>
            <p:nvPr/>
          </p:nvSpPr>
          <p:spPr>
            <a:xfrm>
              <a:off x="3698748" y="4050791"/>
              <a:ext cx="1060703" cy="842772"/>
            </a:xfrm>
            <a:prstGeom prst="rect"/>
            <a:blipFill>
              <a:blip xmlns:r="http://schemas.openxmlformats.org/officeDocument/2006/relationships" r:embed="rId5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2" name="object 70"/>
            <p:cNvSpPr/>
            <p:nvPr/>
          </p:nvSpPr>
          <p:spPr>
            <a:xfrm>
              <a:off x="4408931" y="4050791"/>
              <a:ext cx="1149096" cy="842772"/>
            </a:xfrm>
            <a:prstGeom prst="rect"/>
            <a:blipFill>
              <a:blip xmlns:r="http://schemas.openxmlformats.org/officeDocument/2006/relationships" r:embed="rId6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3" name="object 71"/>
            <p:cNvSpPr/>
            <p:nvPr/>
          </p:nvSpPr>
          <p:spPr>
            <a:xfrm>
              <a:off x="5207507" y="4050791"/>
              <a:ext cx="798576" cy="842772"/>
            </a:xfrm>
            <a:prstGeom prst="rect"/>
            <a:blipFill>
              <a:blip xmlns:r="http://schemas.openxmlformats.org/officeDocument/2006/relationships" r:embed="rId6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4" name="object 72"/>
            <p:cNvSpPr/>
            <p:nvPr/>
          </p:nvSpPr>
          <p:spPr>
            <a:xfrm>
              <a:off x="5657088" y="4050791"/>
              <a:ext cx="1597152" cy="842772"/>
            </a:xfrm>
            <a:prstGeom prst="rect"/>
            <a:blipFill>
              <a:blip xmlns:r="http://schemas.openxmlformats.org/officeDocument/2006/relationships" r:embed="rId6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5" name="object 73"/>
            <p:cNvSpPr/>
            <p:nvPr/>
          </p:nvSpPr>
          <p:spPr>
            <a:xfrm>
              <a:off x="6905243" y="4050791"/>
              <a:ext cx="1952244" cy="842772"/>
            </a:xfrm>
            <a:prstGeom prst="rect"/>
            <a:blipFill>
              <a:blip xmlns:r="http://schemas.openxmlformats.org/officeDocument/2006/relationships" r:embed="rId6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6" name="object 74"/>
            <p:cNvSpPr/>
            <p:nvPr/>
          </p:nvSpPr>
          <p:spPr>
            <a:xfrm>
              <a:off x="655319" y="4462271"/>
              <a:ext cx="1801368" cy="842771"/>
            </a:xfrm>
            <a:prstGeom prst="rect"/>
            <a:blipFill>
              <a:blip xmlns:r="http://schemas.openxmlformats.org/officeDocument/2006/relationships" r:embed="rId6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7" name="object 75"/>
            <p:cNvSpPr/>
            <p:nvPr/>
          </p:nvSpPr>
          <p:spPr>
            <a:xfrm>
              <a:off x="2051304" y="4462271"/>
              <a:ext cx="2417064" cy="842771"/>
            </a:xfrm>
            <a:prstGeom prst="rect"/>
            <a:blipFill>
              <a:blip xmlns:r="http://schemas.openxmlformats.org/officeDocument/2006/relationships" r:embed="rId6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8" name="object 76"/>
            <p:cNvSpPr/>
            <p:nvPr/>
          </p:nvSpPr>
          <p:spPr>
            <a:xfrm>
              <a:off x="4062983" y="4462271"/>
              <a:ext cx="1947672" cy="842771"/>
            </a:xfrm>
            <a:prstGeom prst="rect"/>
            <a:blipFill>
              <a:blip xmlns:r="http://schemas.openxmlformats.org/officeDocument/2006/relationships" r:embed="rId6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099" name="object 77"/>
            <p:cNvSpPr/>
            <p:nvPr/>
          </p:nvSpPr>
          <p:spPr>
            <a:xfrm>
              <a:off x="5510783" y="4462271"/>
              <a:ext cx="577596" cy="842771"/>
            </a:xfrm>
            <a:prstGeom prst="rect"/>
            <a:blipFill>
              <a:blip xmlns:r="http://schemas.openxmlformats.org/officeDocument/2006/relationships" r:embed="rId3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0" name="object 78"/>
            <p:cNvSpPr/>
            <p:nvPr/>
          </p:nvSpPr>
          <p:spPr>
            <a:xfrm>
              <a:off x="327659" y="4959096"/>
              <a:ext cx="600456" cy="786383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1" name="object 79"/>
            <p:cNvSpPr/>
            <p:nvPr/>
          </p:nvSpPr>
          <p:spPr>
            <a:xfrm>
              <a:off x="748283" y="4965191"/>
              <a:ext cx="1802891" cy="842772"/>
            </a:xfrm>
            <a:prstGeom prst="rect"/>
            <a:blipFill>
              <a:blip xmlns:r="http://schemas.openxmlformats.org/officeDocument/2006/relationships" r:embed="rId67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2" name="object 80"/>
            <p:cNvSpPr/>
            <p:nvPr/>
          </p:nvSpPr>
          <p:spPr>
            <a:xfrm>
              <a:off x="2247899" y="4965191"/>
              <a:ext cx="675132" cy="842772"/>
            </a:xfrm>
            <a:prstGeom prst="rect"/>
            <a:blipFill>
              <a:blip xmlns:r="http://schemas.openxmlformats.org/officeDocument/2006/relationships" r:embed="rId3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3" name="object 81"/>
            <p:cNvSpPr/>
            <p:nvPr/>
          </p:nvSpPr>
          <p:spPr>
            <a:xfrm>
              <a:off x="2619755" y="4965191"/>
              <a:ext cx="1275588" cy="842772"/>
            </a:xfrm>
            <a:prstGeom prst="rect"/>
            <a:blipFill>
              <a:blip xmlns:r="http://schemas.openxmlformats.org/officeDocument/2006/relationships" r:embed="rId68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4" name="object 82"/>
            <p:cNvSpPr/>
            <p:nvPr/>
          </p:nvSpPr>
          <p:spPr>
            <a:xfrm>
              <a:off x="3590544" y="4965191"/>
              <a:ext cx="1170431" cy="842772"/>
            </a:xfrm>
            <a:prstGeom prst="rect"/>
            <a:blipFill>
              <a:blip xmlns:r="http://schemas.openxmlformats.org/officeDocument/2006/relationships" r:embed="rId69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5" name="object 83"/>
            <p:cNvSpPr/>
            <p:nvPr/>
          </p:nvSpPr>
          <p:spPr>
            <a:xfrm>
              <a:off x="4457700" y="4965191"/>
              <a:ext cx="1333500" cy="842772"/>
            </a:xfrm>
            <a:prstGeom prst="rect"/>
            <a:blipFill>
              <a:blip xmlns:r="http://schemas.openxmlformats.org/officeDocument/2006/relationships" r:embed="rId70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6" name="object 84"/>
            <p:cNvSpPr/>
            <p:nvPr/>
          </p:nvSpPr>
          <p:spPr>
            <a:xfrm>
              <a:off x="5487924" y="4965191"/>
              <a:ext cx="979931" cy="842772"/>
            </a:xfrm>
            <a:prstGeom prst="rect"/>
            <a:blipFill>
              <a:blip xmlns:r="http://schemas.openxmlformats.org/officeDocument/2006/relationships" r:embed="rId71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7" name="object 85"/>
            <p:cNvSpPr/>
            <p:nvPr/>
          </p:nvSpPr>
          <p:spPr>
            <a:xfrm>
              <a:off x="6164580" y="4965191"/>
              <a:ext cx="1620012" cy="842772"/>
            </a:xfrm>
            <a:prstGeom prst="rect"/>
            <a:blipFill>
              <a:blip xmlns:r="http://schemas.openxmlformats.org/officeDocument/2006/relationships" r:embed="rId7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8" name="object 86"/>
            <p:cNvSpPr/>
            <p:nvPr/>
          </p:nvSpPr>
          <p:spPr>
            <a:xfrm>
              <a:off x="7481316" y="4965191"/>
              <a:ext cx="1376172" cy="842772"/>
            </a:xfrm>
            <a:prstGeom prst="rect"/>
            <a:blipFill>
              <a:blip xmlns:r="http://schemas.openxmlformats.org/officeDocument/2006/relationships" r:embed="rId7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09" name="object 87"/>
            <p:cNvSpPr/>
            <p:nvPr/>
          </p:nvSpPr>
          <p:spPr>
            <a:xfrm>
              <a:off x="655319" y="5382767"/>
              <a:ext cx="1243584" cy="842772"/>
            </a:xfrm>
            <a:prstGeom prst="rect"/>
            <a:blipFill>
              <a:blip xmlns:r="http://schemas.openxmlformats.org/officeDocument/2006/relationships" r:embed="rId74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10" name="object 88"/>
            <p:cNvSpPr/>
            <p:nvPr/>
          </p:nvSpPr>
          <p:spPr>
            <a:xfrm>
              <a:off x="1487423" y="5382767"/>
              <a:ext cx="1213103" cy="842772"/>
            </a:xfrm>
            <a:prstGeom prst="rect"/>
            <a:blipFill>
              <a:blip xmlns:r="http://schemas.openxmlformats.org/officeDocument/2006/relationships" r:embed="rId75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9111" name="object 89"/>
            <p:cNvSpPr/>
            <p:nvPr/>
          </p:nvSpPr>
          <p:spPr>
            <a:xfrm>
              <a:off x="2200655" y="5382767"/>
              <a:ext cx="576071" cy="842772"/>
            </a:xfrm>
            <a:prstGeom prst="rect"/>
            <a:blipFill>
              <a:blip xmlns:r="http://schemas.openxmlformats.org/officeDocument/2006/relationships" r:embed="rId76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  <p:sp>
        <p:nvSpPr>
          <p:cNvPr id="1049112" name="object 90"/>
          <p:cNvSpPr txBox="1"/>
          <p:nvPr/>
        </p:nvSpPr>
        <p:spPr>
          <a:xfrm>
            <a:off x="535940" y="1549653"/>
            <a:ext cx="8079740" cy="5017769"/>
          </a:xfrm>
          <a:prstGeom prst="rect"/>
        </p:spPr>
        <p:txBody>
          <a:bodyPr bIns="0" lIns="0" rIns="0" rtlCol="0" tIns="58419" vert="horz" wrap="square">
            <a:spAutoFit/>
          </a:bodyPr>
          <a:p>
            <a:pPr algn="just" indent="-342900" marL="355600" marR="10795">
              <a:lnSpc>
                <a:spcPct val="90000"/>
              </a:lnSpc>
              <a:spcBef>
                <a:spcPts val="459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95">
                <a:latin typeface="Times New Roman"/>
                <a:cs typeface="Times New Roman"/>
              </a:rPr>
              <a:t>Although modern </a:t>
            </a:r>
            <a:r>
              <a:rPr b="1" dirty="0" sz="3000" spc="-55">
                <a:latin typeface="Times New Roman"/>
                <a:cs typeface="Times New Roman"/>
              </a:rPr>
              <a:t>planning </a:t>
            </a:r>
            <a:r>
              <a:rPr b="1" dirty="0" sz="3000" spc="-95">
                <a:latin typeface="Times New Roman"/>
                <a:cs typeface="Times New Roman"/>
              </a:rPr>
              <a:t>and </a:t>
            </a:r>
            <a:r>
              <a:rPr b="1" dirty="0" sz="3000" spc="-60">
                <a:latin typeface="Times New Roman"/>
                <a:cs typeface="Times New Roman"/>
              </a:rPr>
              <a:t>design </a:t>
            </a:r>
            <a:r>
              <a:rPr b="1" dirty="0" sz="3000" spc="-65">
                <a:latin typeface="Times New Roman"/>
                <a:cs typeface="Times New Roman"/>
              </a:rPr>
              <a:t>of </a:t>
            </a:r>
            <a:r>
              <a:rPr b="1" dirty="0" sz="3000" spc="-120">
                <a:latin typeface="Times New Roman"/>
                <a:cs typeface="Times New Roman"/>
              </a:rPr>
              <a:t>dams </a:t>
            </a:r>
            <a:r>
              <a:rPr b="1" dirty="0" sz="3000" spc="-75">
                <a:latin typeface="Times New Roman"/>
                <a:cs typeface="Times New Roman"/>
              </a:rPr>
              <a:t>is  </a:t>
            </a:r>
            <a:r>
              <a:rPr b="1" dirty="0" sz="3000" spc="-85">
                <a:latin typeface="Times New Roman"/>
                <a:cs typeface="Times New Roman"/>
              </a:rPr>
              <a:t>good, </a:t>
            </a:r>
            <a:r>
              <a:rPr b="1" dirty="0" sz="3000" spc="-25">
                <a:latin typeface="Times New Roman"/>
                <a:cs typeface="Times New Roman"/>
              </a:rPr>
              <a:t>in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114">
                <a:latin typeface="Times New Roman"/>
                <a:cs typeface="Times New Roman"/>
              </a:rPr>
              <a:t>past </a:t>
            </a:r>
            <a:r>
              <a:rPr b="1" dirty="0" sz="3000" spc="-75">
                <a:latin typeface="Times New Roman"/>
                <a:cs typeface="Times New Roman"/>
              </a:rPr>
              <a:t>old </a:t>
            </a:r>
            <a:r>
              <a:rPr b="1" dirty="0" sz="3000" spc="-120">
                <a:latin typeface="Times New Roman"/>
                <a:cs typeface="Times New Roman"/>
              </a:rPr>
              <a:t>dams </a:t>
            </a:r>
            <a:r>
              <a:rPr b="1" dirty="0" sz="3000" spc="-70">
                <a:latin typeface="Times New Roman"/>
                <a:cs typeface="Times New Roman"/>
              </a:rPr>
              <a:t>have been </a:t>
            </a:r>
            <a:r>
              <a:rPr b="1" dirty="0" sz="3000" spc="-55">
                <a:latin typeface="Times New Roman"/>
                <a:cs typeface="Times New Roman"/>
              </a:rPr>
              <a:t>known </a:t>
            </a:r>
            <a:r>
              <a:rPr b="1" dirty="0" sz="3000" spc="-90">
                <a:latin typeface="Times New Roman"/>
                <a:cs typeface="Times New Roman"/>
              </a:rPr>
              <a:t>to </a:t>
            </a:r>
            <a:r>
              <a:rPr b="1" dirty="0" sz="3000" spc="-100">
                <a:latin typeface="Times New Roman"/>
                <a:cs typeface="Times New Roman"/>
              </a:rPr>
              <a:t>be  </a:t>
            </a:r>
            <a:r>
              <a:rPr b="1" dirty="0" sz="3000" spc="-85">
                <a:latin typeface="Times New Roman"/>
                <a:cs typeface="Times New Roman"/>
              </a:rPr>
              <a:t>breached </a:t>
            </a:r>
            <a:r>
              <a:rPr dirty="0" sz="3000" spc="25">
                <a:latin typeface="Times New Roman"/>
                <a:cs typeface="Times New Roman"/>
              </a:rPr>
              <a:t>this </a:t>
            </a:r>
            <a:r>
              <a:rPr dirty="0" sz="3000" spc="45">
                <a:latin typeface="Times New Roman"/>
                <a:cs typeface="Times New Roman"/>
              </a:rPr>
              <a:t>has </a:t>
            </a:r>
            <a:r>
              <a:rPr dirty="0" sz="3000" spc="5">
                <a:latin typeface="Times New Roman"/>
                <a:cs typeface="Times New Roman"/>
              </a:rPr>
              <a:t>led to </a:t>
            </a:r>
            <a:r>
              <a:rPr dirty="0" sz="3000" spc="35">
                <a:latin typeface="Times New Roman"/>
                <a:cs typeface="Times New Roman"/>
              </a:rPr>
              <a:t>deaths </a:t>
            </a:r>
            <a:r>
              <a:rPr dirty="0" sz="3000" spc="95">
                <a:latin typeface="Times New Roman"/>
                <a:cs typeface="Times New Roman"/>
              </a:rPr>
              <a:t>and</a:t>
            </a:r>
            <a:r>
              <a:rPr dirty="0" sz="3000" spc="-110">
                <a:latin typeface="Times New Roman"/>
                <a:cs typeface="Times New Roman"/>
              </a:rPr>
              <a:t> </a:t>
            </a:r>
            <a:r>
              <a:rPr dirty="0" sz="3000" spc="-15">
                <a:latin typeface="Times New Roman"/>
                <a:cs typeface="Times New Roman"/>
              </a:rPr>
              <a:t>flooding.</a:t>
            </a:r>
            <a:endParaRPr sz="3000">
              <a:latin typeface="Times New Roman"/>
              <a:cs typeface="Times New Roman"/>
            </a:endParaRPr>
          </a:p>
          <a:p>
            <a:pPr algn="just" indent="-342900" marL="355600" marR="5080">
              <a:lnSpc>
                <a:spcPct val="90000"/>
              </a:lnSpc>
              <a:spcBef>
                <a:spcPts val="720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105">
                <a:latin typeface="Times New Roman"/>
                <a:cs typeface="Times New Roman"/>
              </a:rPr>
              <a:t>Dams </a:t>
            </a:r>
            <a:r>
              <a:rPr b="1" dirty="0" sz="3000" spc="-80">
                <a:latin typeface="Times New Roman"/>
                <a:cs typeface="Times New Roman"/>
              </a:rPr>
              <a:t>built </a:t>
            </a:r>
            <a:r>
              <a:rPr b="1" dirty="0" sz="3000" spc="-75">
                <a:latin typeface="Times New Roman"/>
                <a:cs typeface="Times New Roman"/>
              </a:rPr>
              <a:t>blocking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95">
                <a:latin typeface="Times New Roman"/>
                <a:cs typeface="Times New Roman"/>
              </a:rPr>
              <a:t>progress </a:t>
            </a:r>
            <a:r>
              <a:rPr b="1" dirty="0" sz="3000" spc="-65">
                <a:latin typeface="Times New Roman"/>
                <a:cs typeface="Times New Roman"/>
              </a:rPr>
              <a:t>of </a:t>
            </a:r>
            <a:r>
              <a:rPr b="1" dirty="0" sz="3000" spc="-95">
                <a:latin typeface="Times New Roman"/>
                <a:cs typeface="Times New Roman"/>
              </a:rPr>
              <a:t>a river </a:t>
            </a:r>
            <a:r>
              <a:rPr b="1" dirty="0" sz="3000" spc="-25">
                <a:latin typeface="Times New Roman"/>
                <a:cs typeface="Times New Roman"/>
              </a:rPr>
              <a:t>in </a:t>
            </a:r>
            <a:r>
              <a:rPr b="1" dirty="0" sz="3000" spc="-45">
                <a:latin typeface="Times New Roman"/>
                <a:cs typeface="Times New Roman"/>
              </a:rPr>
              <a:t>one  </a:t>
            </a:r>
            <a:r>
              <a:rPr b="1" dirty="0" sz="3000" spc="-85">
                <a:latin typeface="Times New Roman"/>
                <a:cs typeface="Times New Roman"/>
              </a:rPr>
              <a:t>country </a:t>
            </a:r>
            <a:r>
              <a:rPr b="1" dirty="0" sz="3000" spc="-70">
                <a:latin typeface="Times New Roman"/>
                <a:cs typeface="Times New Roman"/>
              </a:rPr>
              <a:t>usually </a:t>
            </a:r>
            <a:r>
              <a:rPr b="1" dirty="0" sz="3000" spc="-85">
                <a:latin typeface="Times New Roman"/>
                <a:cs typeface="Times New Roman"/>
              </a:rPr>
              <a:t>means </a:t>
            </a:r>
            <a:r>
              <a:rPr b="1" dirty="0" sz="3000" spc="-110">
                <a:latin typeface="Times New Roman"/>
                <a:cs typeface="Times New Roman"/>
              </a:rPr>
              <a:t>that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85">
                <a:latin typeface="Times New Roman"/>
                <a:cs typeface="Times New Roman"/>
              </a:rPr>
              <a:t>water </a:t>
            </a:r>
            <a:r>
              <a:rPr b="1" dirty="0" sz="3000" spc="-80">
                <a:latin typeface="Times New Roman"/>
                <a:cs typeface="Times New Roman"/>
              </a:rPr>
              <a:t>supply </a:t>
            </a:r>
            <a:r>
              <a:rPr b="1" dirty="0" sz="3000" spc="-105">
                <a:latin typeface="Times New Roman"/>
                <a:cs typeface="Times New Roman"/>
              </a:rPr>
              <a:t>from 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100">
                <a:latin typeface="Times New Roman"/>
                <a:cs typeface="Times New Roman"/>
              </a:rPr>
              <a:t>same </a:t>
            </a:r>
            <a:r>
              <a:rPr b="1" dirty="0" sz="3000" spc="-95">
                <a:latin typeface="Times New Roman"/>
                <a:cs typeface="Times New Roman"/>
              </a:rPr>
              <a:t>river </a:t>
            </a:r>
            <a:r>
              <a:rPr dirty="0" sz="3000" spc="65">
                <a:latin typeface="Times New Roman"/>
                <a:cs typeface="Times New Roman"/>
              </a:rPr>
              <a:t>in </a:t>
            </a:r>
            <a:r>
              <a:rPr dirty="0" sz="3000" spc="55">
                <a:latin typeface="Times New Roman"/>
                <a:cs typeface="Times New Roman"/>
              </a:rPr>
              <a:t>the </a:t>
            </a:r>
            <a:r>
              <a:rPr dirty="0" sz="3000" spc="5">
                <a:latin typeface="Times New Roman"/>
                <a:cs typeface="Times New Roman"/>
              </a:rPr>
              <a:t>following </a:t>
            </a:r>
            <a:r>
              <a:rPr dirty="0" sz="3000" spc="60">
                <a:latin typeface="Times New Roman"/>
                <a:cs typeface="Times New Roman"/>
              </a:rPr>
              <a:t>country </a:t>
            </a:r>
            <a:r>
              <a:rPr dirty="0" sz="3000" spc="-40">
                <a:latin typeface="Times New Roman"/>
                <a:cs typeface="Times New Roman"/>
              </a:rPr>
              <a:t>is </a:t>
            </a:r>
            <a:r>
              <a:rPr dirty="0" sz="3000" spc="55">
                <a:latin typeface="Times New Roman"/>
                <a:cs typeface="Times New Roman"/>
              </a:rPr>
              <a:t>out </a:t>
            </a:r>
            <a:r>
              <a:rPr dirty="0" sz="3000" spc="-60">
                <a:latin typeface="Times New Roman"/>
                <a:cs typeface="Times New Roman"/>
              </a:rPr>
              <a:t>of  </a:t>
            </a:r>
            <a:r>
              <a:rPr dirty="0" sz="3000" spc="65">
                <a:latin typeface="Times New Roman"/>
                <a:cs typeface="Times New Roman"/>
              </a:rPr>
              <a:t>their </a:t>
            </a:r>
            <a:r>
              <a:rPr dirty="0" sz="3000" spc="20">
                <a:latin typeface="Times New Roman"/>
                <a:cs typeface="Times New Roman"/>
              </a:rPr>
              <a:t>control. </a:t>
            </a:r>
            <a:r>
              <a:rPr dirty="0" sz="3000" spc="-55">
                <a:latin typeface="Times New Roman"/>
                <a:cs typeface="Times New Roman"/>
              </a:rPr>
              <a:t>This </a:t>
            </a:r>
            <a:r>
              <a:rPr dirty="0" sz="3000" spc="80">
                <a:latin typeface="Times New Roman"/>
                <a:cs typeface="Times New Roman"/>
              </a:rPr>
              <a:t>can </a:t>
            </a:r>
            <a:r>
              <a:rPr dirty="0" sz="3000" spc="25">
                <a:latin typeface="Times New Roman"/>
                <a:cs typeface="Times New Roman"/>
              </a:rPr>
              <a:t>lead </a:t>
            </a:r>
            <a:r>
              <a:rPr dirty="0" sz="3000" spc="5">
                <a:latin typeface="Times New Roman"/>
                <a:cs typeface="Times New Roman"/>
              </a:rPr>
              <a:t>to </a:t>
            </a:r>
            <a:r>
              <a:rPr dirty="0" sz="3000" spc="15">
                <a:latin typeface="Times New Roman"/>
                <a:cs typeface="Times New Roman"/>
              </a:rPr>
              <a:t>serious </a:t>
            </a:r>
            <a:r>
              <a:rPr dirty="0" sz="3000" spc="30">
                <a:latin typeface="Times New Roman"/>
                <a:cs typeface="Times New Roman"/>
              </a:rPr>
              <a:t>problems  </a:t>
            </a:r>
            <a:r>
              <a:rPr dirty="0" sz="3000" spc="35">
                <a:latin typeface="Times New Roman"/>
                <a:cs typeface="Times New Roman"/>
              </a:rPr>
              <a:t>between </a:t>
            </a:r>
            <a:r>
              <a:rPr dirty="0" sz="3000" spc="45">
                <a:latin typeface="Times New Roman"/>
                <a:cs typeface="Times New Roman"/>
              </a:rPr>
              <a:t>neighboring</a:t>
            </a:r>
            <a:r>
              <a:rPr dirty="0" sz="3000" spc="-55">
                <a:latin typeface="Times New Roman"/>
                <a:cs typeface="Times New Roman"/>
              </a:rPr>
              <a:t> </a:t>
            </a:r>
            <a:r>
              <a:rPr dirty="0" sz="3000" spc="25">
                <a:latin typeface="Times New Roman"/>
                <a:cs typeface="Times New Roman"/>
              </a:rPr>
              <a:t>countries.</a:t>
            </a:r>
            <a:endParaRPr sz="3000">
              <a:latin typeface="Times New Roman"/>
              <a:cs typeface="Times New Roman"/>
            </a:endParaRPr>
          </a:p>
          <a:p>
            <a:pPr algn="just" indent="-342900" marL="355600" marR="9525">
              <a:lnSpc>
                <a:spcPts val="3290"/>
              </a:lnSpc>
              <a:spcBef>
                <a:spcPts val="730"/>
              </a:spcBef>
              <a:buFont typeface="Arial"/>
              <a:buChar char="•"/>
              <a:tabLst>
                <a:tab algn="l" pos="448945"/>
              </a:tabLst>
            </a:pPr>
            <a:r>
              <a:rPr dirty="0"/>
              <a:t>	</a:t>
            </a:r>
            <a:r>
              <a:rPr b="1" dirty="0" sz="3000" spc="-95">
                <a:latin typeface="Times New Roman"/>
                <a:cs typeface="Times New Roman"/>
              </a:rPr>
              <a:t>Building a </a:t>
            </a:r>
            <a:r>
              <a:rPr b="1" dirty="0" sz="3000" spc="-80">
                <a:latin typeface="Times New Roman"/>
                <a:cs typeface="Times New Roman"/>
              </a:rPr>
              <a:t>large </a:t>
            </a:r>
            <a:r>
              <a:rPr b="1" dirty="0" sz="3000" spc="-120">
                <a:latin typeface="Times New Roman"/>
                <a:cs typeface="Times New Roman"/>
              </a:rPr>
              <a:t>dam </a:t>
            </a:r>
            <a:r>
              <a:rPr b="1" dirty="0" sz="3000" spc="-100">
                <a:latin typeface="Times New Roman"/>
                <a:cs typeface="Times New Roman"/>
              </a:rPr>
              <a:t>alters </a:t>
            </a:r>
            <a:r>
              <a:rPr b="1" dirty="0" sz="3000" spc="-75">
                <a:latin typeface="Times New Roman"/>
                <a:cs typeface="Times New Roman"/>
              </a:rPr>
              <a:t>the </a:t>
            </a:r>
            <a:r>
              <a:rPr b="1" dirty="0" sz="3000" spc="-100">
                <a:latin typeface="Times New Roman"/>
                <a:cs typeface="Times New Roman"/>
              </a:rPr>
              <a:t>natural </a:t>
            </a:r>
            <a:r>
              <a:rPr b="1" dirty="0" sz="3000" spc="-85">
                <a:latin typeface="Times New Roman"/>
                <a:cs typeface="Times New Roman"/>
              </a:rPr>
              <a:t>water  </a:t>
            </a:r>
            <a:r>
              <a:rPr b="1" dirty="0" sz="3000" spc="-90">
                <a:latin typeface="Times New Roman"/>
                <a:cs typeface="Times New Roman"/>
              </a:rPr>
              <a:t>table</a:t>
            </a:r>
            <a:r>
              <a:rPr b="1" dirty="0" sz="3000" spc="-105">
                <a:latin typeface="Times New Roman"/>
                <a:cs typeface="Times New Roman"/>
              </a:rPr>
              <a:t> </a:t>
            </a:r>
            <a:r>
              <a:rPr b="1" dirty="0" sz="3000" spc="-65">
                <a:latin typeface="Times New Roman"/>
                <a:cs typeface="Times New Roman"/>
              </a:rPr>
              <a:t>level.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object 2"/>
          <p:cNvSpPr/>
          <p:nvPr/>
        </p:nvSpPr>
        <p:spPr>
          <a:xfrm>
            <a:off x="2125979" y="362711"/>
            <a:ext cx="4838700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32" name="object 3"/>
          <p:cNvSpPr txBox="1">
            <a:spLocks noGrp="1"/>
          </p:cNvSpPr>
          <p:nvPr>
            <p:ph type="title"/>
          </p:nvPr>
        </p:nvSpPr>
        <p:spPr>
          <a:xfrm>
            <a:off x="1405362" y="463423"/>
            <a:ext cx="5870082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5"/>
              <a:t>Run-off </a:t>
            </a:r>
            <a:r>
              <a:rPr dirty="0" spc="-229"/>
              <a:t>River</a:t>
            </a:r>
            <a:r>
              <a:rPr dirty="0" spc="-190"/>
              <a:t> </a:t>
            </a:r>
            <a:r>
              <a:rPr dirty="0" spc="-185"/>
              <a:t>Plants</a:t>
            </a:r>
          </a:p>
        </p:txBody>
      </p:sp>
      <p:sp>
        <p:nvSpPr>
          <p:cNvPr id="1048633" name="object 4"/>
          <p:cNvSpPr/>
          <p:nvPr/>
        </p:nvSpPr>
        <p:spPr>
          <a:xfrm>
            <a:off x="256031" y="1466088"/>
            <a:ext cx="8592312" cy="5391911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34" name="object 5"/>
          <p:cNvSpPr txBox="1"/>
          <p:nvPr/>
        </p:nvSpPr>
        <p:spPr>
          <a:xfrm>
            <a:off x="535940" y="1549653"/>
            <a:ext cx="8077834" cy="5176519"/>
          </a:xfrm>
          <a:prstGeom prst="rect"/>
        </p:spPr>
        <p:txBody>
          <a:bodyPr bIns="0" lIns="0" rIns="0" rtlCol="0" tIns="58419" vert="horz" wrap="square">
            <a:spAutoFit/>
          </a:bodyPr>
          <a:p>
            <a:pPr algn="just" indent="-342900" marL="355600" marR="5080">
              <a:lnSpc>
                <a:spcPct val="90000"/>
              </a:lnSpc>
              <a:spcBef>
                <a:spcPts val="459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000" spc="-145">
                <a:latin typeface="Times New Roman"/>
                <a:cs typeface="Times New Roman"/>
              </a:rPr>
              <a:t>Runoff </a:t>
            </a:r>
            <a:r>
              <a:rPr b="1" dirty="0" sz="3000" spc="-100">
                <a:latin typeface="Times New Roman"/>
                <a:cs typeface="Times New Roman"/>
              </a:rPr>
              <a:t>river </a:t>
            </a:r>
            <a:r>
              <a:rPr b="1" dirty="0" sz="3000" spc="-90">
                <a:latin typeface="Times New Roman"/>
                <a:cs typeface="Times New Roman"/>
              </a:rPr>
              <a:t>plants </a:t>
            </a:r>
            <a:r>
              <a:rPr b="1" dirty="0" sz="3000" spc="-105">
                <a:latin typeface="Times New Roman"/>
                <a:cs typeface="Times New Roman"/>
              </a:rPr>
              <a:t>are </a:t>
            </a:r>
            <a:r>
              <a:rPr b="1" dirty="0" sz="3000" spc="-75">
                <a:latin typeface="Times New Roman"/>
                <a:cs typeface="Times New Roman"/>
              </a:rPr>
              <a:t>those </a:t>
            </a:r>
            <a:r>
              <a:rPr b="1" dirty="0" sz="3000" spc="-15">
                <a:latin typeface="Times New Roman"/>
                <a:cs typeface="Times New Roman"/>
              </a:rPr>
              <a:t>which </a:t>
            </a:r>
            <a:r>
              <a:rPr b="1" dirty="0" sz="3000" spc="-55">
                <a:latin typeface="Times New Roman"/>
                <a:cs typeface="Times New Roman"/>
              </a:rPr>
              <a:t>utilizes </a:t>
            </a:r>
            <a:r>
              <a:rPr b="1" dirty="0" sz="3000" spc="-80">
                <a:latin typeface="Times New Roman"/>
                <a:cs typeface="Times New Roman"/>
              </a:rPr>
              <a:t>the  </a:t>
            </a:r>
            <a:r>
              <a:rPr b="1" dirty="0" sz="3000" spc="-75">
                <a:latin typeface="Times New Roman"/>
                <a:cs typeface="Times New Roman"/>
              </a:rPr>
              <a:t>minimum </a:t>
            </a:r>
            <a:r>
              <a:rPr b="1" dirty="0" sz="3000" spc="-25">
                <a:latin typeface="Times New Roman"/>
                <a:cs typeface="Times New Roman"/>
              </a:rPr>
              <a:t>flow in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-100">
                <a:latin typeface="Times New Roman"/>
                <a:cs typeface="Times New Roman"/>
              </a:rPr>
              <a:t>river </a:t>
            </a:r>
            <a:r>
              <a:rPr b="1" dirty="0" sz="3000" spc="-60">
                <a:latin typeface="Times New Roman"/>
                <a:cs typeface="Times New Roman"/>
              </a:rPr>
              <a:t>having </a:t>
            </a:r>
            <a:r>
              <a:rPr b="1" dirty="0" sz="3000" spc="-45">
                <a:latin typeface="Times New Roman"/>
                <a:cs typeface="Times New Roman"/>
              </a:rPr>
              <a:t>no </a:t>
            </a:r>
            <a:r>
              <a:rPr b="1" dirty="0" sz="3000" spc="-90">
                <a:latin typeface="Times New Roman"/>
                <a:cs typeface="Times New Roman"/>
              </a:rPr>
              <a:t>appreciable </a:t>
            </a:r>
            <a:r>
              <a:rPr b="1" dirty="0" sz="3000" spc="570">
                <a:latin typeface="Times New Roman"/>
                <a:cs typeface="Times New Roman"/>
              </a:rPr>
              <a:t> </a:t>
            </a:r>
            <a:r>
              <a:rPr b="1" dirty="0" sz="3000" spc="-75">
                <a:latin typeface="Times New Roman"/>
                <a:cs typeface="Times New Roman"/>
              </a:rPr>
              <a:t>pondage </a:t>
            </a:r>
            <a:r>
              <a:rPr b="1" dirty="0" sz="3000" spc="-40">
                <a:latin typeface="Times New Roman"/>
                <a:cs typeface="Times New Roman"/>
              </a:rPr>
              <a:t>on </a:t>
            </a:r>
            <a:r>
              <a:rPr b="1" dirty="0" sz="3000" spc="-85">
                <a:latin typeface="Times New Roman"/>
                <a:cs typeface="Times New Roman"/>
              </a:rPr>
              <a:t>its </a:t>
            </a:r>
            <a:r>
              <a:rPr b="1" dirty="0" sz="3000" spc="-105">
                <a:latin typeface="Times New Roman"/>
                <a:cs typeface="Times New Roman"/>
              </a:rPr>
              <a:t>upstream </a:t>
            </a:r>
            <a:r>
              <a:rPr b="1" dirty="0" sz="3000" spc="-90">
                <a:latin typeface="Times New Roman"/>
                <a:cs typeface="Times New Roman"/>
              </a:rPr>
              <a:t>side</a:t>
            </a:r>
            <a:r>
              <a:rPr dirty="0" sz="3000" spc="-90">
                <a:latin typeface="Times New Roman"/>
                <a:cs typeface="Times New Roman"/>
              </a:rPr>
              <a:t>. </a:t>
            </a:r>
            <a:r>
              <a:rPr dirty="0" sz="3000" spc="-355">
                <a:latin typeface="Times New Roman"/>
                <a:cs typeface="Times New Roman"/>
              </a:rPr>
              <a:t>A </a:t>
            </a:r>
            <a:r>
              <a:rPr dirty="0" sz="3000" spc="55">
                <a:latin typeface="Times New Roman"/>
                <a:cs typeface="Times New Roman"/>
              </a:rPr>
              <a:t>weir </a:t>
            </a:r>
            <a:r>
              <a:rPr dirty="0" sz="3000" spc="70">
                <a:latin typeface="Times New Roman"/>
                <a:cs typeface="Times New Roman"/>
              </a:rPr>
              <a:t>or a </a:t>
            </a:r>
            <a:r>
              <a:rPr dirty="0" sz="3000" spc="75">
                <a:latin typeface="Times New Roman"/>
                <a:cs typeface="Times New Roman"/>
              </a:rPr>
              <a:t>barrage  </a:t>
            </a:r>
            <a:r>
              <a:rPr dirty="0" sz="3000" spc="-50">
                <a:latin typeface="Times New Roman"/>
                <a:cs typeface="Times New Roman"/>
              </a:rPr>
              <a:t>is </a:t>
            </a:r>
            <a:r>
              <a:rPr dirty="0" sz="3000" spc="-10">
                <a:latin typeface="Times New Roman"/>
                <a:cs typeface="Times New Roman"/>
              </a:rPr>
              <a:t>some </a:t>
            </a:r>
            <a:r>
              <a:rPr dirty="0" sz="3000">
                <a:latin typeface="Times New Roman"/>
                <a:cs typeface="Times New Roman"/>
              </a:rPr>
              <a:t>times </a:t>
            </a:r>
            <a:r>
              <a:rPr dirty="0" sz="3000" spc="50">
                <a:latin typeface="Times New Roman"/>
                <a:cs typeface="Times New Roman"/>
              </a:rPr>
              <a:t>constructed </a:t>
            </a:r>
            <a:r>
              <a:rPr dirty="0" sz="3000" spc="15">
                <a:latin typeface="Times New Roman"/>
                <a:cs typeface="Times New Roman"/>
              </a:rPr>
              <a:t>across </a:t>
            </a:r>
            <a:r>
              <a:rPr dirty="0" sz="3000" spc="70">
                <a:latin typeface="Times New Roman"/>
                <a:cs typeface="Times New Roman"/>
              </a:rPr>
              <a:t>a </a:t>
            </a:r>
            <a:r>
              <a:rPr dirty="0" sz="3000" spc="55">
                <a:latin typeface="Times New Roman"/>
                <a:cs typeface="Times New Roman"/>
              </a:rPr>
              <a:t>river </a:t>
            </a:r>
            <a:r>
              <a:rPr dirty="0" sz="3000" spc="-5">
                <a:latin typeface="Times New Roman"/>
                <a:cs typeface="Times New Roman"/>
              </a:rPr>
              <a:t>simply </a:t>
            </a:r>
            <a:r>
              <a:rPr dirty="0" sz="3000" spc="5">
                <a:latin typeface="Times New Roman"/>
                <a:cs typeface="Times New Roman"/>
              </a:rPr>
              <a:t>to  </a:t>
            </a:r>
            <a:r>
              <a:rPr dirty="0" sz="3000" spc="30">
                <a:latin typeface="Times New Roman"/>
                <a:cs typeface="Times New Roman"/>
              </a:rPr>
              <a:t>raise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65">
                <a:latin typeface="Times New Roman"/>
                <a:cs typeface="Times New Roman"/>
              </a:rPr>
              <a:t>maintain </a:t>
            </a:r>
            <a:r>
              <a:rPr dirty="0" sz="3000" spc="60">
                <a:latin typeface="Times New Roman"/>
                <a:cs typeface="Times New Roman"/>
              </a:rPr>
              <a:t>the </a:t>
            </a:r>
            <a:r>
              <a:rPr dirty="0" sz="3000" spc="70">
                <a:latin typeface="Times New Roman"/>
                <a:cs typeface="Times New Roman"/>
              </a:rPr>
              <a:t>water </a:t>
            </a:r>
            <a:r>
              <a:rPr dirty="0" sz="3000" spc="-30">
                <a:latin typeface="Times New Roman"/>
                <a:cs typeface="Times New Roman"/>
              </a:rPr>
              <a:t>level </a:t>
            </a:r>
            <a:r>
              <a:rPr dirty="0" sz="3000" spc="55">
                <a:latin typeface="Times New Roman"/>
                <a:cs typeface="Times New Roman"/>
              </a:rPr>
              <a:t>at </a:t>
            </a:r>
            <a:r>
              <a:rPr b="1" dirty="0" sz="3000" spc="-95">
                <a:latin typeface="Times New Roman"/>
                <a:cs typeface="Times New Roman"/>
              </a:rPr>
              <a:t>a </a:t>
            </a:r>
            <a:r>
              <a:rPr b="1" dirty="0" sz="3000" spc="20">
                <a:latin typeface="Times New Roman"/>
                <a:cs typeface="Times New Roman"/>
              </a:rPr>
              <a:t>pre-  </a:t>
            </a:r>
            <a:r>
              <a:rPr b="1" dirty="0" sz="3000" spc="-90">
                <a:latin typeface="Times New Roman"/>
                <a:cs typeface="Times New Roman"/>
              </a:rPr>
              <a:t>determined </a:t>
            </a:r>
            <a:r>
              <a:rPr b="1" dirty="0" sz="3000" spc="-50">
                <a:latin typeface="Times New Roman"/>
                <a:cs typeface="Times New Roman"/>
              </a:rPr>
              <a:t>level </a:t>
            </a:r>
            <a:r>
              <a:rPr b="1" dirty="0" sz="3000" spc="-40">
                <a:latin typeface="Times New Roman"/>
                <a:cs typeface="Times New Roman"/>
              </a:rPr>
              <a:t>within </a:t>
            </a:r>
            <a:r>
              <a:rPr b="1" dirty="0" sz="3000" spc="-80">
                <a:latin typeface="Times New Roman"/>
                <a:cs typeface="Times New Roman"/>
              </a:rPr>
              <a:t>narrow </a:t>
            </a:r>
            <a:r>
              <a:rPr b="1" dirty="0" sz="3000" spc="-75">
                <a:latin typeface="Times New Roman"/>
                <a:cs typeface="Times New Roman"/>
              </a:rPr>
              <a:t>limits </a:t>
            </a:r>
            <a:r>
              <a:rPr b="1" dirty="0" sz="3000" spc="-80">
                <a:latin typeface="Times New Roman"/>
                <a:cs typeface="Times New Roman"/>
              </a:rPr>
              <a:t>of  </a:t>
            </a:r>
            <a:r>
              <a:rPr b="1" dirty="0" sz="3000" spc="-75">
                <a:latin typeface="Times New Roman"/>
                <a:cs typeface="Times New Roman"/>
              </a:rPr>
              <a:t>fluctuations, either </a:t>
            </a:r>
            <a:r>
              <a:rPr b="1" dirty="0" sz="3000" spc="-60">
                <a:latin typeface="Times New Roman"/>
                <a:cs typeface="Times New Roman"/>
              </a:rPr>
              <a:t>solely </a:t>
            </a:r>
            <a:r>
              <a:rPr b="1" dirty="0" sz="3000" spc="-100">
                <a:latin typeface="Times New Roman"/>
                <a:cs typeface="Times New Roman"/>
              </a:rPr>
              <a:t>for </a:t>
            </a:r>
            <a:r>
              <a:rPr b="1" dirty="0" sz="3000" spc="-70">
                <a:latin typeface="Times New Roman"/>
                <a:cs typeface="Times New Roman"/>
              </a:rPr>
              <a:t>the </a:t>
            </a:r>
            <a:r>
              <a:rPr b="1" dirty="0" sz="3000" spc="-65">
                <a:latin typeface="Times New Roman"/>
                <a:cs typeface="Times New Roman"/>
              </a:rPr>
              <a:t>power </a:t>
            </a:r>
            <a:r>
              <a:rPr b="1" dirty="0" sz="3000" spc="-90">
                <a:latin typeface="Times New Roman"/>
                <a:cs typeface="Times New Roman"/>
              </a:rPr>
              <a:t>plants </a:t>
            </a:r>
            <a:r>
              <a:rPr b="1" dirty="0" sz="3000" spc="-120">
                <a:latin typeface="Times New Roman"/>
                <a:cs typeface="Times New Roman"/>
              </a:rPr>
              <a:t>or  </a:t>
            </a:r>
            <a:r>
              <a:rPr b="1" dirty="0" sz="3000" spc="-95">
                <a:latin typeface="Times New Roman"/>
                <a:cs typeface="Times New Roman"/>
              </a:rPr>
              <a:t>for </a:t>
            </a:r>
            <a:r>
              <a:rPr b="1" dirty="0" sz="3000" spc="-80">
                <a:latin typeface="Times New Roman"/>
                <a:cs typeface="Times New Roman"/>
              </a:rPr>
              <a:t>some </a:t>
            </a:r>
            <a:r>
              <a:rPr b="1" dirty="0" sz="3000" spc="-85">
                <a:latin typeface="Times New Roman"/>
                <a:cs typeface="Times New Roman"/>
              </a:rPr>
              <a:t>other </a:t>
            </a:r>
            <a:r>
              <a:rPr b="1" dirty="0" sz="3000" spc="-90">
                <a:latin typeface="Times New Roman"/>
                <a:cs typeface="Times New Roman"/>
              </a:rPr>
              <a:t>purpose </a:t>
            </a:r>
            <a:r>
              <a:rPr b="1" dirty="0" sz="3000" spc="-50">
                <a:latin typeface="Times New Roman"/>
                <a:cs typeface="Times New Roman"/>
              </a:rPr>
              <a:t>where </a:t>
            </a:r>
            <a:r>
              <a:rPr b="1" dirty="0" sz="3000" spc="-75">
                <a:latin typeface="Times New Roman"/>
                <a:cs typeface="Times New Roman"/>
              </a:rPr>
              <a:t>the </a:t>
            </a:r>
            <a:r>
              <a:rPr b="1" dirty="0" sz="3000" spc="-65">
                <a:latin typeface="Times New Roman"/>
                <a:cs typeface="Times New Roman"/>
              </a:rPr>
              <a:t>power </a:t>
            </a:r>
            <a:r>
              <a:rPr b="1" dirty="0" sz="3000" spc="-90">
                <a:latin typeface="Times New Roman"/>
                <a:cs typeface="Times New Roman"/>
              </a:rPr>
              <a:t>plant  </a:t>
            </a:r>
            <a:r>
              <a:rPr b="1" dirty="0" sz="3000" spc="-120">
                <a:latin typeface="Times New Roman"/>
                <a:cs typeface="Times New Roman"/>
              </a:rPr>
              <a:t>may </a:t>
            </a:r>
            <a:r>
              <a:rPr b="1" dirty="0" sz="3000" spc="-90">
                <a:latin typeface="Times New Roman"/>
                <a:cs typeface="Times New Roman"/>
              </a:rPr>
              <a:t>be </a:t>
            </a:r>
            <a:r>
              <a:rPr b="1" dirty="0" sz="3000" spc="-75">
                <a:latin typeface="Times New Roman"/>
                <a:cs typeface="Times New Roman"/>
              </a:rPr>
              <a:t>incidental. </a:t>
            </a:r>
            <a:r>
              <a:rPr dirty="0" sz="3000" spc="-5">
                <a:latin typeface="Times New Roman"/>
                <a:cs typeface="Times New Roman"/>
              </a:rPr>
              <a:t>Such </a:t>
            </a:r>
            <a:r>
              <a:rPr dirty="0" sz="3000" spc="75">
                <a:latin typeface="Times New Roman"/>
                <a:cs typeface="Times New Roman"/>
              </a:rPr>
              <a:t>a </a:t>
            </a:r>
            <a:r>
              <a:rPr dirty="0" sz="3000" spc="20">
                <a:latin typeface="Times New Roman"/>
                <a:cs typeface="Times New Roman"/>
              </a:rPr>
              <a:t>scheme </a:t>
            </a:r>
            <a:r>
              <a:rPr dirty="0" sz="3000" spc="-50">
                <a:latin typeface="Times New Roman"/>
                <a:cs typeface="Times New Roman"/>
              </a:rPr>
              <a:t>is </a:t>
            </a:r>
            <a:r>
              <a:rPr dirty="0" sz="3000" spc="-5">
                <a:latin typeface="Times New Roman"/>
                <a:cs typeface="Times New Roman"/>
              </a:rPr>
              <a:t>essentially </a:t>
            </a:r>
            <a:r>
              <a:rPr dirty="0" sz="3000" spc="75">
                <a:latin typeface="Times New Roman"/>
                <a:cs typeface="Times New Roman"/>
              </a:rPr>
              <a:t>a  </a:t>
            </a:r>
            <a:r>
              <a:rPr dirty="0" sz="3000" spc="10">
                <a:latin typeface="Times New Roman"/>
                <a:cs typeface="Times New Roman"/>
              </a:rPr>
              <a:t>low </a:t>
            </a:r>
            <a:r>
              <a:rPr dirty="0" sz="3000" spc="65">
                <a:latin typeface="Times New Roman"/>
                <a:cs typeface="Times New Roman"/>
              </a:rPr>
              <a:t>head </a:t>
            </a:r>
            <a:r>
              <a:rPr dirty="0" sz="3000" spc="20">
                <a:latin typeface="Times New Roman"/>
                <a:cs typeface="Times New Roman"/>
              </a:rPr>
              <a:t>scheme </a:t>
            </a:r>
            <a:r>
              <a:rPr dirty="0" sz="3000" spc="95">
                <a:latin typeface="Times New Roman"/>
                <a:cs typeface="Times New Roman"/>
              </a:rPr>
              <a:t>and </a:t>
            </a:r>
            <a:r>
              <a:rPr dirty="0" sz="3000" spc="15">
                <a:latin typeface="Times New Roman"/>
                <a:cs typeface="Times New Roman"/>
              </a:rPr>
              <a:t>may </a:t>
            </a:r>
            <a:r>
              <a:rPr dirty="0" sz="3000" spc="5">
                <a:latin typeface="Times New Roman"/>
                <a:cs typeface="Times New Roman"/>
              </a:rPr>
              <a:t>be </a:t>
            </a:r>
            <a:r>
              <a:rPr dirty="0" sz="3000" spc="20">
                <a:latin typeface="Times New Roman"/>
                <a:cs typeface="Times New Roman"/>
              </a:rPr>
              <a:t>suitable </a:t>
            </a:r>
            <a:r>
              <a:rPr dirty="0" sz="3000" spc="5">
                <a:latin typeface="Times New Roman"/>
                <a:cs typeface="Times New Roman"/>
              </a:rPr>
              <a:t>only </a:t>
            </a:r>
            <a:r>
              <a:rPr dirty="0" sz="3000" spc="55">
                <a:latin typeface="Times New Roman"/>
                <a:cs typeface="Times New Roman"/>
              </a:rPr>
              <a:t>on </a:t>
            </a:r>
            <a:r>
              <a:rPr dirty="0" sz="3000" spc="70">
                <a:latin typeface="Times New Roman"/>
                <a:cs typeface="Times New Roman"/>
              </a:rPr>
              <a:t>a  </a:t>
            </a:r>
            <a:r>
              <a:rPr dirty="0" sz="3000" spc="65">
                <a:latin typeface="Times New Roman"/>
                <a:cs typeface="Times New Roman"/>
              </a:rPr>
              <a:t>perennial </a:t>
            </a:r>
            <a:r>
              <a:rPr dirty="0" sz="3000" spc="55">
                <a:latin typeface="Times New Roman"/>
                <a:cs typeface="Times New Roman"/>
              </a:rPr>
              <a:t>river </a:t>
            </a:r>
            <a:r>
              <a:rPr dirty="0" sz="3000" spc="50">
                <a:latin typeface="Times New Roman"/>
                <a:cs typeface="Times New Roman"/>
              </a:rPr>
              <a:t>having </a:t>
            </a:r>
            <a:r>
              <a:rPr dirty="0" sz="3000" spc="10">
                <a:latin typeface="Times New Roman"/>
                <a:cs typeface="Times New Roman"/>
              </a:rPr>
              <a:t>sufficient </a:t>
            </a:r>
            <a:r>
              <a:rPr dirty="0" sz="3000" spc="50">
                <a:latin typeface="Times New Roman"/>
                <a:cs typeface="Times New Roman"/>
              </a:rPr>
              <a:t>dry </a:t>
            </a:r>
            <a:r>
              <a:rPr dirty="0" sz="3000" spc="80">
                <a:latin typeface="Times New Roman"/>
                <a:cs typeface="Times New Roman"/>
              </a:rPr>
              <a:t>whether  </a:t>
            </a:r>
            <a:r>
              <a:rPr dirty="0" sz="3000" spc="-40">
                <a:latin typeface="Times New Roman"/>
                <a:cs typeface="Times New Roman"/>
              </a:rPr>
              <a:t>flow.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object 2"/>
          <p:cNvSpPr/>
          <p:nvPr/>
        </p:nvSpPr>
        <p:spPr>
          <a:xfrm>
            <a:off x="2125979" y="362711"/>
            <a:ext cx="4838700" cy="1173480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36" name="object 3"/>
          <p:cNvSpPr txBox="1">
            <a:spLocks noGrp="1"/>
          </p:cNvSpPr>
          <p:nvPr>
            <p:ph type="title"/>
          </p:nvPr>
        </p:nvSpPr>
        <p:spPr>
          <a:xfrm>
            <a:off x="1269322" y="463423"/>
            <a:ext cx="6129834" cy="608965"/>
          </a:xfrm>
          <a:prstGeom prst="rect"/>
        </p:spPr>
        <p:txBody>
          <a:bodyPr bIns="0" lIns="0" rIns="0" rtlCol="0" tIns="12065" vert="horz" wrap="square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5"/>
              <a:t>Run-off </a:t>
            </a:r>
            <a:r>
              <a:rPr dirty="0" spc="-229"/>
              <a:t>River</a:t>
            </a:r>
            <a:r>
              <a:rPr dirty="0" spc="-190"/>
              <a:t> </a:t>
            </a:r>
            <a:r>
              <a:rPr dirty="0" spc="-185"/>
              <a:t>Plants</a:t>
            </a:r>
          </a:p>
        </p:txBody>
      </p:sp>
      <p:grpSp>
        <p:nvGrpSpPr>
          <p:cNvPr id="96" name="object 4"/>
          <p:cNvGrpSpPr/>
          <p:nvPr/>
        </p:nvGrpSpPr>
        <p:grpSpPr>
          <a:xfrm>
            <a:off x="390143" y="1371600"/>
            <a:ext cx="7915909" cy="5172710"/>
            <a:chOff x="390143" y="1371600"/>
            <a:chExt cx="7915909" cy="5172710"/>
          </a:xfrm>
        </p:grpSpPr>
        <p:sp>
          <p:nvSpPr>
            <p:cNvPr id="1048637" name="object 5"/>
            <p:cNvSpPr/>
            <p:nvPr/>
          </p:nvSpPr>
          <p:spPr>
            <a:xfrm>
              <a:off x="390143" y="1560576"/>
              <a:ext cx="7726680" cy="4983480"/>
            </a:xfrm>
            <a:prstGeom prst="rect"/>
            <a:blipFill>
              <a:blip xmlns:r="http://schemas.openxmlformats.org/officeDocument/2006/relationships" r:embed="rId2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  <p:sp>
          <p:nvSpPr>
            <p:cNvPr id="1048638" name="object 6"/>
            <p:cNvSpPr/>
            <p:nvPr/>
          </p:nvSpPr>
          <p:spPr>
            <a:xfrm>
              <a:off x="685800" y="1371600"/>
              <a:ext cx="7620000" cy="4876800"/>
            </a:xfrm>
            <a:prstGeom prst="rect"/>
            <a:blipFill>
              <a:blip xmlns:r="http://schemas.openxmlformats.org/officeDocument/2006/relationships" r:embed="rId3" cstate="print"/>
              <a:stretch>
                <a:fillRect/>
              </a:stretch>
            </a:blipFill>
          </p:spPr>
          <p:txBody>
            <a:bodyPr bIns="0" lIns="0" rIns="0" rtlCol="0" tIns="0" wrap="square"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object 2"/>
          <p:cNvSpPr/>
          <p:nvPr/>
        </p:nvSpPr>
        <p:spPr>
          <a:xfrm>
            <a:off x="2589276" y="318515"/>
            <a:ext cx="3912108" cy="1280159"/>
          </a:xfrm>
          <a:prstGeom prst="rect"/>
          <a:blipFill>
            <a:blip xmlns:r="http://schemas.openxmlformats.org/officeDocument/2006/relationships" r:embed="rId1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40" name="object 3"/>
          <p:cNvSpPr txBox="1">
            <a:spLocks noGrp="1"/>
          </p:cNvSpPr>
          <p:nvPr>
            <p:ph type="title"/>
          </p:nvPr>
        </p:nvSpPr>
        <p:spPr>
          <a:xfrm>
            <a:off x="1671390" y="425322"/>
            <a:ext cx="4485188" cy="673736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85"/>
              <a:t>Storage</a:t>
            </a:r>
            <a:r>
              <a:rPr dirty="0" sz="4400" spc="-170"/>
              <a:t> </a:t>
            </a:r>
            <a:r>
              <a:rPr dirty="0" sz="4400" spc="-200"/>
              <a:t>Plants</a:t>
            </a:r>
            <a:endParaRPr sz="4400"/>
          </a:p>
        </p:txBody>
      </p:sp>
      <p:sp>
        <p:nvSpPr>
          <p:cNvPr id="1048641" name="object 4"/>
          <p:cNvSpPr/>
          <p:nvPr/>
        </p:nvSpPr>
        <p:spPr>
          <a:xfrm>
            <a:off x="240791" y="1490472"/>
            <a:ext cx="8622792" cy="4870704"/>
          </a:xfrm>
          <a:prstGeom prst="rect"/>
          <a:blipFill>
            <a:blip xmlns:r="http://schemas.openxmlformats.org/officeDocument/2006/relationships" r:embed="rId2" cstate="print"/>
            <a:stretch>
              <a:fillRect/>
            </a:stretch>
          </a:blipFill>
        </p:spPr>
        <p:txBody>
          <a:bodyPr bIns="0" lIns="0" rIns="0" rtlCol="0" tIns="0" wrap="square"/>
          <a:p/>
        </p:txBody>
      </p:sp>
      <p:sp>
        <p:nvSpPr>
          <p:cNvPr id="1048642" name="object 5"/>
          <p:cNvSpPr txBox="1"/>
          <p:nvPr/>
        </p:nvSpPr>
        <p:spPr>
          <a:xfrm>
            <a:off x="535940" y="1579829"/>
            <a:ext cx="8078470" cy="48393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algn="just" indent="-342900" marL="355600" marR="50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algn="l" pos="355600"/>
              </a:tabLst>
            </a:pPr>
            <a:r>
              <a:rPr b="1" dirty="0" sz="3200" spc="-375">
                <a:latin typeface="Times New Roman"/>
                <a:cs typeface="Times New Roman"/>
              </a:rPr>
              <a:t>A </a:t>
            </a:r>
            <a:r>
              <a:rPr b="1" dirty="0" sz="3200" spc="-100">
                <a:latin typeface="Times New Roman"/>
                <a:cs typeface="Times New Roman"/>
              </a:rPr>
              <a:t>storage </a:t>
            </a:r>
            <a:r>
              <a:rPr b="1" dirty="0" sz="3200" spc="-90">
                <a:latin typeface="Times New Roman"/>
                <a:cs typeface="Times New Roman"/>
              </a:rPr>
              <a:t>plant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80">
                <a:latin typeface="Times New Roman"/>
                <a:cs typeface="Times New Roman"/>
              </a:rPr>
              <a:t>essentially </a:t>
            </a:r>
            <a:r>
              <a:rPr b="1" dirty="0" sz="3200" spc="-60">
                <a:latin typeface="Times New Roman"/>
                <a:cs typeface="Times New Roman"/>
              </a:rPr>
              <a:t>having </a:t>
            </a:r>
            <a:r>
              <a:rPr b="1" dirty="0" sz="3200" spc="-85">
                <a:latin typeface="Times New Roman"/>
                <a:cs typeface="Times New Roman"/>
              </a:rPr>
              <a:t>an  </a:t>
            </a:r>
            <a:r>
              <a:rPr b="1" dirty="0" sz="3200" spc="-105">
                <a:latin typeface="Times New Roman"/>
                <a:cs typeface="Times New Roman"/>
              </a:rPr>
              <a:t>upstream </a:t>
            </a:r>
            <a:r>
              <a:rPr b="1" dirty="0" sz="3200" spc="-95">
                <a:latin typeface="Times New Roman"/>
                <a:cs typeface="Times New Roman"/>
              </a:rPr>
              <a:t>storage </a:t>
            </a:r>
            <a:r>
              <a:rPr b="1" dirty="0" sz="3200" spc="-100">
                <a:latin typeface="Times New Roman"/>
                <a:cs typeface="Times New Roman"/>
              </a:rPr>
              <a:t>reservoir </a:t>
            </a:r>
            <a:r>
              <a:rPr b="1" dirty="0" sz="3200" spc="-70">
                <a:latin typeface="Times New Roman"/>
                <a:cs typeface="Times New Roman"/>
              </a:rPr>
              <a:t>of </a:t>
            </a:r>
            <a:r>
              <a:rPr b="1" dirty="0" sz="3200" spc="-65">
                <a:latin typeface="Times New Roman"/>
                <a:cs typeface="Times New Roman"/>
              </a:rPr>
              <a:t>sufficient </a:t>
            </a:r>
            <a:r>
              <a:rPr b="1" dirty="0" sz="3200" spc="-75">
                <a:latin typeface="Times New Roman"/>
                <a:cs typeface="Times New Roman"/>
              </a:rPr>
              <a:t>size, so  </a:t>
            </a:r>
            <a:r>
              <a:rPr b="1" dirty="0" sz="3200" spc="-100">
                <a:latin typeface="Times New Roman"/>
                <a:cs typeface="Times New Roman"/>
              </a:rPr>
              <a:t>as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114">
                <a:latin typeface="Times New Roman"/>
                <a:cs typeface="Times New Roman"/>
              </a:rPr>
              <a:t>permit </a:t>
            </a:r>
            <a:r>
              <a:rPr b="1" dirty="0" sz="3200" spc="-65">
                <a:latin typeface="Times New Roman"/>
                <a:cs typeface="Times New Roman"/>
              </a:rPr>
              <a:t>sufficient </a:t>
            </a:r>
            <a:r>
              <a:rPr b="1" dirty="0" sz="3200" spc="-60">
                <a:latin typeface="Times New Roman"/>
                <a:cs typeface="Times New Roman"/>
              </a:rPr>
              <a:t>carry-over </a:t>
            </a:r>
            <a:r>
              <a:rPr b="1" dirty="0" sz="3200" spc="-100">
                <a:latin typeface="Times New Roman"/>
                <a:cs typeface="Times New Roman"/>
              </a:rPr>
              <a:t>storage </a:t>
            </a:r>
            <a:r>
              <a:rPr b="1" dirty="0" sz="3200" spc="-105">
                <a:latin typeface="Times New Roman"/>
                <a:cs typeface="Times New Roman"/>
              </a:rPr>
              <a:t>from  </a:t>
            </a:r>
            <a:r>
              <a:rPr b="1" dirty="0" sz="3200" spc="-75">
                <a:latin typeface="Times New Roman"/>
                <a:cs typeface="Times New Roman"/>
              </a:rPr>
              <a:t>the monsoon </a:t>
            </a:r>
            <a:r>
              <a:rPr b="1" dirty="0" sz="3200" spc="-80">
                <a:latin typeface="Times New Roman"/>
                <a:cs typeface="Times New Roman"/>
              </a:rPr>
              <a:t>season </a:t>
            </a:r>
            <a:r>
              <a:rPr b="1" dirty="0" sz="3200" spc="-95">
                <a:latin typeface="Times New Roman"/>
                <a:cs typeface="Times New Roman"/>
              </a:rPr>
              <a:t>to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140">
                <a:latin typeface="Times New Roman"/>
                <a:cs typeface="Times New Roman"/>
              </a:rPr>
              <a:t>dry </a:t>
            </a:r>
            <a:r>
              <a:rPr b="1" dirty="0" sz="3200" spc="-110">
                <a:latin typeface="Times New Roman"/>
                <a:cs typeface="Times New Roman"/>
              </a:rPr>
              <a:t>summer </a:t>
            </a:r>
            <a:r>
              <a:rPr b="1" dirty="0" sz="3200" spc="-95">
                <a:latin typeface="Times New Roman"/>
                <a:cs typeface="Times New Roman"/>
              </a:rPr>
              <a:t>season,  </a:t>
            </a:r>
            <a:r>
              <a:rPr dirty="0" sz="3200" spc="105">
                <a:latin typeface="Times New Roman"/>
                <a:cs typeface="Times New Roman"/>
              </a:rPr>
              <a:t>and </a:t>
            </a:r>
            <a:r>
              <a:rPr dirty="0" sz="3200" spc="75">
                <a:latin typeface="Times New Roman"/>
                <a:cs typeface="Times New Roman"/>
              </a:rPr>
              <a:t>thus </a:t>
            </a:r>
            <a:r>
              <a:rPr dirty="0" sz="3200" spc="5">
                <a:latin typeface="Times New Roman"/>
                <a:cs typeface="Times New Roman"/>
              </a:rPr>
              <a:t>to </a:t>
            </a:r>
            <a:r>
              <a:rPr dirty="0" sz="3200">
                <a:latin typeface="Times New Roman"/>
                <a:cs typeface="Times New Roman"/>
              </a:rPr>
              <a:t>develop </a:t>
            </a:r>
            <a:r>
              <a:rPr dirty="0" sz="3200" spc="80">
                <a:latin typeface="Times New Roman"/>
                <a:cs typeface="Times New Roman"/>
              </a:rPr>
              <a:t>a </a:t>
            </a:r>
            <a:r>
              <a:rPr dirty="0" sz="3200" spc="45">
                <a:latin typeface="Times New Roman"/>
                <a:cs typeface="Times New Roman"/>
              </a:rPr>
              <a:t>firm </a:t>
            </a:r>
            <a:r>
              <a:rPr dirty="0" sz="3200" spc="-10">
                <a:latin typeface="Times New Roman"/>
                <a:cs typeface="Times New Roman"/>
              </a:rPr>
              <a:t>flow </a:t>
            </a:r>
            <a:r>
              <a:rPr dirty="0" sz="3200" spc="15">
                <a:latin typeface="Times New Roman"/>
                <a:cs typeface="Times New Roman"/>
              </a:rPr>
              <a:t>substantially  </a:t>
            </a:r>
            <a:r>
              <a:rPr dirty="0" sz="3200" spc="55">
                <a:latin typeface="Times New Roman"/>
                <a:cs typeface="Times New Roman"/>
              </a:rPr>
              <a:t>more </a:t>
            </a:r>
            <a:r>
              <a:rPr dirty="0" sz="3200" spc="110">
                <a:latin typeface="Times New Roman"/>
                <a:cs typeface="Times New Roman"/>
              </a:rPr>
              <a:t>than </a:t>
            </a:r>
            <a:r>
              <a:rPr dirty="0" sz="3200" spc="65">
                <a:latin typeface="Times New Roman"/>
                <a:cs typeface="Times New Roman"/>
              </a:rPr>
              <a:t>the </a:t>
            </a:r>
            <a:r>
              <a:rPr dirty="0" sz="3200" spc="70">
                <a:latin typeface="Times New Roman"/>
                <a:cs typeface="Times New Roman"/>
              </a:rPr>
              <a:t>minimum </a:t>
            </a:r>
            <a:r>
              <a:rPr dirty="0" sz="3200" spc="95">
                <a:latin typeface="Times New Roman"/>
                <a:cs typeface="Times New Roman"/>
              </a:rPr>
              <a:t>natural </a:t>
            </a:r>
            <a:r>
              <a:rPr dirty="0" sz="3200" spc="-40">
                <a:latin typeface="Times New Roman"/>
                <a:cs typeface="Times New Roman"/>
              </a:rPr>
              <a:t>flow. </a:t>
            </a:r>
            <a:r>
              <a:rPr b="1" dirty="0" sz="3200" spc="-160">
                <a:latin typeface="Times New Roman"/>
                <a:cs typeface="Times New Roman"/>
              </a:rPr>
              <a:t>In </a:t>
            </a:r>
            <a:r>
              <a:rPr b="1" dirty="0" sz="3200" spc="-80">
                <a:latin typeface="Times New Roman"/>
                <a:cs typeface="Times New Roman"/>
              </a:rPr>
              <a:t>this  </a:t>
            </a:r>
            <a:r>
              <a:rPr b="1" dirty="0" sz="3200" spc="-75">
                <a:latin typeface="Times New Roman"/>
                <a:cs typeface="Times New Roman"/>
              </a:rPr>
              <a:t>scheme, </a:t>
            </a:r>
            <a:r>
              <a:rPr b="1" dirty="0" sz="3200" spc="-100">
                <a:latin typeface="Times New Roman"/>
                <a:cs typeface="Times New Roman"/>
              </a:rPr>
              <a:t>a </a:t>
            </a:r>
            <a:r>
              <a:rPr b="1" dirty="0" sz="3200" spc="-120">
                <a:latin typeface="Times New Roman"/>
                <a:cs typeface="Times New Roman"/>
              </a:rPr>
              <a:t>dam </a:t>
            </a:r>
            <a:r>
              <a:rPr b="1" dirty="0" sz="3200" spc="-60">
                <a:latin typeface="Times New Roman"/>
                <a:cs typeface="Times New Roman"/>
              </a:rPr>
              <a:t>is </a:t>
            </a:r>
            <a:r>
              <a:rPr b="1" dirty="0" sz="3200" spc="-85">
                <a:latin typeface="Times New Roman"/>
                <a:cs typeface="Times New Roman"/>
              </a:rPr>
              <a:t>constructed </a:t>
            </a:r>
            <a:r>
              <a:rPr b="1" dirty="0" sz="3200" spc="-95">
                <a:latin typeface="Times New Roman"/>
                <a:cs typeface="Times New Roman"/>
              </a:rPr>
              <a:t>across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114">
                <a:latin typeface="Times New Roman"/>
                <a:cs typeface="Times New Roman"/>
              </a:rPr>
              <a:t>river,  </a:t>
            </a:r>
            <a:r>
              <a:rPr b="1" dirty="0" sz="3200" spc="-95">
                <a:latin typeface="Times New Roman"/>
                <a:cs typeface="Times New Roman"/>
              </a:rPr>
              <a:t>and </a:t>
            </a:r>
            <a:r>
              <a:rPr b="1" dirty="0" sz="3200" spc="-80">
                <a:latin typeface="Times New Roman"/>
                <a:cs typeface="Times New Roman"/>
              </a:rPr>
              <a:t>the </a:t>
            </a:r>
            <a:r>
              <a:rPr b="1" dirty="0" sz="3200" spc="-65">
                <a:latin typeface="Times New Roman"/>
                <a:cs typeface="Times New Roman"/>
              </a:rPr>
              <a:t>power </a:t>
            </a:r>
            <a:r>
              <a:rPr b="1" dirty="0" sz="3200" spc="-55">
                <a:latin typeface="Times New Roman"/>
                <a:cs typeface="Times New Roman"/>
              </a:rPr>
              <a:t>house </a:t>
            </a:r>
            <a:r>
              <a:rPr b="1" dirty="0" sz="3200" spc="-125">
                <a:latin typeface="Times New Roman"/>
                <a:cs typeface="Times New Roman"/>
              </a:rPr>
              <a:t>may </a:t>
            </a:r>
            <a:r>
              <a:rPr b="1" dirty="0" sz="3200" spc="-100">
                <a:latin typeface="Times New Roman"/>
                <a:cs typeface="Times New Roman"/>
              </a:rPr>
              <a:t>be </a:t>
            </a:r>
            <a:r>
              <a:rPr b="1" dirty="0" sz="3200" spc="-85">
                <a:latin typeface="Times New Roman"/>
                <a:cs typeface="Times New Roman"/>
              </a:rPr>
              <a:t>located </a:t>
            </a:r>
            <a:r>
              <a:rPr b="1" dirty="0" sz="3200" spc="-130">
                <a:latin typeface="Times New Roman"/>
                <a:cs typeface="Times New Roman"/>
              </a:rPr>
              <a:t>at </a:t>
            </a:r>
            <a:r>
              <a:rPr b="1" dirty="0" sz="3200" spc="-75">
                <a:latin typeface="Times New Roman"/>
                <a:cs typeface="Times New Roman"/>
              </a:rPr>
              <a:t>the </a:t>
            </a:r>
            <a:r>
              <a:rPr b="1" dirty="0" sz="3200" spc="-95">
                <a:latin typeface="Times New Roman"/>
                <a:cs typeface="Times New Roman"/>
              </a:rPr>
              <a:t>foot  </a:t>
            </a:r>
            <a:r>
              <a:rPr b="1" dirty="0" sz="3200" spc="-60">
                <a:latin typeface="Times New Roman"/>
                <a:cs typeface="Times New Roman"/>
              </a:rPr>
              <a:t>of </a:t>
            </a:r>
            <a:r>
              <a:rPr b="1" dirty="0" sz="3200" spc="-70">
                <a:latin typeface="Times New Roman"/>
                <a:cs typeface="Times New Roman"/>
              </a:rPr>
              <a:t>the</a:t>
            </a:r>
            <a:r>
              <a:rPr b="1" dirty="0" sz="3200" spc="-100">
                <a:latin typeface="Times New Roman"/>
                <a:cs typeface="Times New Roman"/>
              </a:rPr>
              <a:t> </a:t>
            </a:r>
            <a:r>
              <a:rPr b="1" dirty="0" sz="3200" spc="-135">
                <a:latin typeface="Times New Roman"/>
                <a:cs typeface="Times New Roman"/>
              </a:rPr>
              <a:t>dam.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Redmi Note 4</dc:creator>
  <dcterms:created xsi:type="dcterms:W3CDTF">2022-09-07T07:00:25Z</dcterms:created>
  <dcterms:modified xsi:type="dcterms:W3CDTF">2022-09-07T18:23:19Z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2022-09-07T00:00:00Z</vt:filetime>
  </property>
  <property fmtid="{D5CDD505-2E9C-101B-9397-08002B2CF9AE}" pid="5" name="ICV">
    <vt:lpwstr>6707cf3ff5c3434db27e701f252642e1</vt:lpwstr>
  </property>
</Properties>
</file>